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256" r:id="rId2"/>
    <p:sldId id="257" r:id="rId3"/>
    <p:sldId id="258" r:id="rId4"/>
    <p:sldId id="300" r:id="rId5"/>
    <p:sldId id="259" r:id="rId6"/>
    <p:sldId id="291" r:id="rId7"/>
    <p:sldId id="260" r:id="rId8"/>
    <p:sldId id="261" r:id="rId9"/>
    <p:sldId id="292" r:id="rId10"/>
    <p:sldId id="262" r:id="rId11"/>
    <p:sldId id="301" r:id="rId12"/>
    <p:sldId id="263" r:id="rId13"/>
    <p:sldId id="302" r:id="rId14"/>
    <p:sldId id="293" r:id="rId15"/>
    <p:sldId id="264" r:id="rId16"/>
    <p:sldId id="265" r:id="rId17"/>
    <p:sldId id="294" r:id="rId18"/>
    <p:sldId id="266" r:id="rId19"/>
    <p:sldId id="303" r:id="rId20"/>
    <p:sldId id="267" r:id="rId21"/>
    <p:sldId id="268" r:id="rId22"/>
    <p:sldId id="269" r:id="rId23"/>
    <p:sldId id="295" r:id="rId24"/>
    <p:sldId id="270" r:id="rId25"/>
    <p:sldId id="271" r:id="rId26"/>
    <p:sldId id="272" r:id="rId27"/>
    <p:sldId id="304" r:id="rId28"/>
    <p:sldId id="273" r:id="rId29"/>
    <p:sldId id="274" r:id="rId30"/>
    <p:sldId id="296" r:id="rId31"/>
    <p:sldId id="297" r:id="rId32"/>
    <p:sldId id="275" r:id="rId33"/>
    <p:sldId id="305" r:id="rId34"/>
    <p:sldId id="276" r:id="rId35"/>
    <p:sldId id="277" r:id="rId36"/>
    <p:sldId id="306" r:id="rId37"/>
    <p:sldId id="278" r:id="rId38"/>
    <p:sldId id="279" r:id="rId39"/>
    <p:sldId id="307" r:id="rId40"/>
    <p:sldId id="280" r:id="rId41"/>
    <p:sldId id="281" r:id="rId42"/>
    <p:sldId id="282" r:id="rId43"/>
    <p:sldId id="283" r:id="rId44"/>
    <p:sldId id="284" r:id="rId45"/>
    <p:sldId id="308" r:id="rId46"/>
    <p:sldId id="286" r:id="rId47"/>
    <p:sldId id="287" r:id="rId48"/>
    <p:sldId id="288" r:id="rId49"/>
    <p:sldId id="298" r:id="rId50"/>
    <p:sldId id="309" r:id="rId51"/>
    <p:sldId id="299" r:id="rId52"/>
    <p:sldId id="289" r:id="rId53"/>
    <p:sldId id="310" r:id="rId54"/>
    <p:sldId id="31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89AE7-27DE-4DCB-B001-227B58C91934}" type="datetimeFigureOut">
              <a:rPr lang="en-US" smtClean="0"/>
              <a:pPr/>
              <a:t>10/16/2016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C56C1-15DD-4D4D-AFE8-BB6B2BB41D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2C56C1-15DD-4D4D-AFE8-BB6B2BB41D9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30A7E-D28D-4868-8335-F1D96C368424}" type="datetimeFigureOut">
              <a:rPr lang="en-US" smtClean="0"/>
              <a:pPr/>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B88EE-DD54-42CD-81A6-E9A4117ED7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30A7E-D28D-4868-8335-F1D96C368424}" type="datetimeFigureOut">
              <a:rPr lang="en-US" smtClean="0"/>
              <a:pPr/>
              <a:t>10/16/2016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B88EE-DD54-42CD-81A6-E9A4117ED7D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b="1" dirty="0" smtClean="0"/>
              <a:t>VASCULAR BIOLOGY OF ATHEROMA </a:t>
            </a:r>
            <a:endParaRPr lang="en-US" sz="4800" b="1" dirty="0"/>
          </a:p>
        </p:txBody>
      </p:sp>
      <p:sp>
        <p:nvSpPr>
          <p:cNvPr id="3" name="Subtitle 2"/>
          <p:cNvSpPr>
            <a:spLocks noGrp="1"/>
          </p:cNvSpPr>
          <p:nvPr>
            <p:ph type="subTitle" idx="1"/>
          </p:nvPr>
        </p:nvSpPr>
        <p:spPr>
          <a:xfrm>
            <a:off x="1371600" y="4495800"/>
            <a:ext cx="6400800" cy="1752600"/>
          </a:xfrm>
        </p:spPr>
        <p:txBody>
          <a:bodyPr>
            <a:normAutofit/>
          </a:bodyPr>
          <a:lstStyle/>
          <a:p>
            <a:r>
              <a:rPr lang="en-US" sz="2400" i="1" dirty="0" smtClean="0">
                <a:solidFill>
                  <a:schemeClr val="accent6">
                    <a:lumMod val="60000"/>
                    <a:lumOff val="40000"/>
                  </a:schemeClr>
                </a:solidFill>
              </a:rPr>
              <a:t>Dr. </a:t>
            </a:r>
            <a:r>
              <a:rPr lang="en-US" sz="2400" i="1" dirty="0" err="1" smtClean="0">
                <a:solidFill>
                  <a:schemeClr val="accent6">
                    <a:lumMod val="60000"/>
                    <a:lumOff val="40000"/>
                  </a:schemeClr>
                </a:solidFill>
              </a:rPr>
              <a:t>Madhusudan</a:t>
            </a:r>
            <a:r>
              <a:rPr lang="en-US" sz="2400" i="1" dirty="0" smtClean="0">
                <a:solidFill>
                  <a:schemeClr val="accent6">
                    <a:lumMod val="60000"/>
                    <a:lumOff val="40000"/>
                  </a:schemeClr>
                </a:solidFill>
              </a:rPr>
              <a:t> </a:t>
            </a:r>
            <a:r>
              <a:rPr lang="en-US" sz="2400" i="1" dirty="0" err="1" smtClean="0">
                <a:solidFill>
                  <a:schemeClr val="accent6">
                    <a:lumMod val="60000"/>
                    <a:lumOff val="40000"/>
                  </a:schemeClr>
                </a:solidFill>
              </a:rPr>
              <a:t>Raikar</a:t>
            </a:r>
            <a:endParaRPr lang="en-US" sz="2400" i="1" dirty="0" smtClean="0">
              <a:solidFill>
                <a:schemeClr val="accent6">
                  <a:lumMod val="60000"/>
                  <a:lumOff val="40000"/>
                </a:schemeClr>
              </a:solidFill>
            </a:endParaRPr>
          </a:p>
          <a:p>
            <a:r>
              <a:rPr lang="en-US" sz="2400" i="1" dirty="0" smtClean="0">
                <a:solidFill>
                  <a:schemeClr val="accent6">
                    <a:lumMod val="60000"/>
                    <a:lumOff val="40000"/>
                  </a:schemeClr>
                </a:solidFill>
              </a:rPr>
              <a:t>DM Cardiology Resident</a:t>
            </a:r>
          </a:p>
          <a:p>
            <a:r>
              <a:rPr lang="en-US" sz="2400" i="1" dirty="0" smtClean="0">
                <a:solidFill>
                  <a:schemeClr val="accent6">
                    <a:lumMod val="60000"/>
                    <a:lumOff val="40000"/>
                  </a:schemeClr>
                </a:solidFill>
              </a:rPr>
              <a:t>GMC, Kozhikode</a:t>
            </a:r>
            <a:endParaRPr lang="en-US" sz="2400" i="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762000"/>
            <a:ext cx="9144000" cy="5486400"/>
          </a:xfrm>
        </p:spPr>
        <p:txBody>
          <a:bodyPr>
            <a:normAutofit fontScale="85000" lnSpcReduction="10000"/>
          </a:bodyPr>
          <a:lstStyle/>
          <a:p>
            <a:r>
              <a:rPr lang="en-US" dirty="0" smtClean="0"/>
              <a:t>Normal arteries have a well-developed </a:t>
            </a:r>
            <a:r>
              <a:rPr lang="en-US" dirty="0" err="1" smtClean="0"/>
              <a:t>trilaminar</a:t>
            </a:r>
            <a:r>
              <a:rPr lang="en-US" dirty="0" smtClean="0"/>
              <a:t> structure .</a:t>
            </a:r>
          </a:p>
          <a:p>
            <a:endParaRPr lang="en-US" dirty="0" smtClean="0"/>
          </a:p>
          <a:p>
            <a:pPr marL="514350" indent="-514350">
              <a:buFont typeface="+mj-lt"/>
              <a:buAutoNum type="arabicPeriod"/>
            </a:pPr>
            <a:r>
              <a:rPr lang="en-US" dirty="0" smtClean="0">
                <a:solidFill>
                  <a:schemeClr val="accent6">
                    <a:lumMod val="60000"/>
                    <a:lumOff val="40000"/>
                  </a:schemeClr>
                </a:solidFill>
              </a:rPr>
              <a:t>Tunica </a:t>
            </a:r>
            <a:r>
              <a:rPr lang="en-US" dirty="0" err="1" smtClean="0">
                <a:solidFill>
                  <a:schemeClr val="accent6">
                    <a:lumMod val="60000"/>
                    <a:lumOff val="40000"/>
                  </a:schemeClr>
                </a:solidFill>
              </a:rPr>
              <a:t>Intima</a:t>
            </a:r>
            <a:r>
              <a:rPr lang="en-US" dirty="0" smtClean="0">
                <a:solidFill>
                  <a:schemeClr val="accent6">
                    <a:lumMod val="60000"/>
                    <a:lumOff val="40000"/>
                  </a:schemeClr>
                </a:solidFill>
              </a:rPr>
              <a:t> : </a:t>
            </a:r>
          </a:p>
          <a:p>
            <a:pPr marL="514350" indent="-514350">
              <a:buNone/>
            </a:pPr>
            <a:endParaRPr lang="en-US" dirty="0" smtClean="0">
              <a:solidFill>
                <a:schemeClr val="accent6">
                  <a:lumMod val="60000"/>
                  <a:lumOff val="40000"/>
                </a:schemeClr>
              </a:solidFill>
            </a:endParaRPr>
          </a:p>
          <a:p>
            <a:pPr marL="914400" lvl="1" indent="-514350"/>
            <a:r>
              <a:rPr lang="en-US" sz="2400" dirty="0" smtClean="0"/>
              <a:t>This innermost layer is thin at birth.</a:t>
            </a:r>
          </a:p>
          <a:p>
            <a:pPr marL="914400" lvl="1" indent="-514350">
              <a:buNone/>
            </a:pPr>
            <a:endParaRPr lang="en-US" sz="2400" dirty="0" smtClean="0"/>
          </a:p>
          <a:p>
            <a:pPr marL="914400" lvl="1" indent="-514350"/>
            <a:r>
              <a:rPr lang="en-US" sz="2400" dirty="0" smtClean="0"/>
              <a:t>Often depicted as a monolayer of ECs, the structure is actually much more complex and heterogeneous. </a:t>
            </a:r>
          </a:p>
          <a:p>
            <a:pPr marL="914400" lvl="1" indent="-514350"/>
            <a:endParaRPr lang="en-US" sz="2400" dirty="0" smtClean="0"/>
          </a:p>
          <a:p>
            <a:pPr marL="914400" lvl="1" indent="-514350"/>
            <a:r>
              <a:rPr lang="en-US" sz="2400" dirty="0" smtClean="0"/>
              <a:t>The endothelial monolayer resides on a basement membrane containing </a:t>
            </a:r>
            <a:r>
              <a:rPr lang="en-US" sz="2400" dirty="0" err="1" smtClean="0"/>
              <a:t>nonfibrillar</a:t>
            </a:r>
            <a:r>
              <a:rPr lang="en-US" sz="2400" dirty="0" smtClean="0"/>
              <a:t> collagen like type IV collagen, </a:t>
            </a:r>
            <a:r>
              <a:rPr lang="en-US" sz="2400" dirty="0" err="1" smtClean="0"/>
              <a:t>laminin</a:t>
            </a:r>
            <a:r>
              <a:rPr lang="en-US" sz="2400" dirty="0" smtClean="0"/>
              <a:t>, </a:t>
            </a:r>
            <a:r>
              <a:rPr lang="en-US" sz="2400" dirty="0" err="1" smtClean="0"/>
              <a:t>fibronectin</a:t>
            </a:r>
            <a:r>
              <a:rPr lang="en-US" sz="2400" dirty="0" smtClean="0"/>
              <a:t>, and other ECM molecules. </a:t>
            </a:r>
          </a:p>
          <a:p>
            <a:pPr marL="914400" lvl="1" indent="-514350"/>
            <a:endParaRPr lang="en-US" sz="2400" dirty="0" smtClean="0"/>
          </a:p>
          <a:p>
            <a:pPr marL="914400" lvl="1" indent="-514350"/>
            <a:r>
              <a:rPr lang="en-US" sz="2400" dirty="0" smtClean="0"/>
              <a:t>With aging, a more complex </a:t>
            </a:r>
            <a:r>
              <a:rPr lang="en-US" sz="2400" dirty="0" err="1" smtClean="0"/>
              <a:t>intima</a:t>
            </a:r>
            <a:r>
              <a:rPr lang="en-US" sz="2400" dirty="0" smtClean="0"/>
              <a:t> containing arterial SMCs and </a:t>
            </a:r>
            <a:r>
              <a:rPr lang="en-US" sz="2400" dirty="0" err="1" smtClean="0"/>
              <a:t>fibrillar</a:t>
            </a:r>
            <a:r>
              <a:rPr lang="en-US" sz="2400" dirty="0" smtClean="0"/>
              <a:t> forms of interstitial collagen (types I and III) develops. </a:t>
            </a:r>
          </a:p>
          <a:p>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41437"/>
            <a:ext cx="8229600" cy="4525963"/>
          </a:xfrm>
        </p:spPr>
        <p:txBody>
          <a:bodyPr>
            <a:noAutofit/>
          </a:bodyPr>
          <a:lstStyle/>
          <a:p>
            <a:r>
              <a:rPr lang="en-US" sz="2000" dirty="0" smtClean="0"/>
              <a:t>SMCs produce these ECM constituents of the arterial </a:t>
            </a:r>
            <a:r>
              <a:rPr lang="en-US" sz="2000" dirty="0" err="1" smtClean="0"/>
              <a:t>intima</a:t>
            </a:r>
            <a:r>
              <a:rPr lang="en-US" sz="2000" dirty="0"/>
              <a:t>.</a:t>
            </a:r>
            <a:endParaRPr lang="en-US" sz="2000" dirty="0" smtClean="0"/>
          </a:p>
          <a:p>
            <a:endParaRPr lang="en-US" sz="2000" dirty="0" smtClean="0"/>
          </a:p>
          <a:p>
            <a:r>
              <a:rPr lang="en-US" sz="2000" dirty="0" smtClean="0"/>
              <a:t>Some locales in the arterial tree tend to develop a thicker </a:t>
            </a:r>
            <a:r>
              <a:rPr lang="en-US" sz="2000" dirty="0" err="1" smtClean="0"/>
              <a:t>intima</a:t>
            </a:r>
            <a:r>
              <a:rPr lang="en-US" sz="2000" dirty="0" smtClean="0"/>
              <a:t> than other regions, even in the absence of atherosclerosis . </a:t>
            </a:r>
            <a:endParaRPr lang="en-US" sz="2000" smtClean="0"/>
          </a:p>
          <a:p>
            <a:pPr lvl="1"/>
            <a:r>
              <a:rPr lang="en-US" sz="1600" smtClean="0"/>
              <a:t>For </a:t>
            </a:r>
            <a:r>
              <a:rPr lang="en-US" sz="1600" dirty="0" smtClean="0"/>
              <a:t>e.g., proximal LAD often contains an </a:t>
            </a:r>
            <a:r>
              <a:rPr lang="en-US" sz="1600" dirty="0" err="1" smtClean="0"/>
              <a:t>intimal</a:t>
            </a:r>
            <a:r>
              <a:rPr lang="en-US" sz="1600" dirty="0" smtClean="0"/>
              <a:t> cushion of SMCs more fully developed than that in typical arteries. </a:t>
            </a:r>
          </a:p>
          <a:p>
            <a:endParaRPr lang="en-US" sz="2000" dirty="0" smtClean="0"/>
          </a:p>
          <a:p>
            <a:r>
              <a:rPr lang="en-US" sz="2000" dirty="0" smtClean="0"/>
              <a:t>The diffuse </a:t>
            </a:r>
            <a:r>
              <a:rPr lang="en-US" sz="2000" dirty="0" err="1" smtClean="0"/>
              <a:t>intimal</a:t>
            </a:r>
            <a:r>
              <a:rPr lang="en-US" sz="2000" dirty="0" smtClean="0"/>
              <a:t> thickening process does not necessarily have lipid accumulation and may occur in individuals without substantial burden of </a:t>
            </a:r>
            <a:r>
              <a:rPr lang="en-US" sz="2000" dirty="0" err="1" smtClean="0"/>
              <a:t>atheroma</a:t>
            </a:r>
            <a:r>
              <a:rPr lang="en-US" sz="2000" dirty="0" smtClean="0"/>
              <a:t>. </a:t>
            </a:r>
          </a:p>
          <a:p>
            <a:endParaRPr lang="en-US" sz="2000" dirty="0" smtClean="0"/>
          </a:p>
          <a:p>
            <a:r>
              <a:rPr lang="en-US" sz="2000" dirty="0" smtClean="0"/>
              <a:t>The internal elastic membrane bounds the tunica </a:t>
            </a:r>
            <a:r>
              <a:rPr lang="en-US" sz="2000" dirty="0" err="1" smtClean="0"/>
              <a:t>intima</a:t>
            </a:r>
            <a:r>
              <a:rPr lang="en-US" sz="2000" dirty="0" smtClean="0"/>
              <a:t> </a:t>
            </a:r>
            <a:r>
              <a:rPr lang="en-US" sz="2000" dirty="0" err="1" smtClean="0"/>
              <a:t>abluminally</a:t>
            </a:r>
            <a:r>
              <a:rPr lang="en-US" sz="2000" dirty="0" smtClean="0"/>
              <a:t> and serves as the border between the </a:t>
            </a:r>
            <a:r>
              <a:rPr lang="en-US" sz="2000" dirty="0" err="1" smtClean="0"/>
              <a:t>intimal</a:t>
            </a:r>
            <a:r>
              <a:rPr lang="en-US" sz="2000" dirty="0" smtClean="0"/>
              <a:t> layer and the underlying tunica media.</a:t>
            </a:r>
          </a:p>
          <a:p>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514350" indent="-514350">
              <a:buAutoNum type="arabicPeriod" startAt="2"/>
            </a:pPr>
            <a:r>
              <a:rPr lang="en-US" dirty="0" smtClean="0">
                <a:solidFill>
                  <a:schemeClr val="accent6">
                    <a:lumMod val="60000"/>
                    <a:lumOff val="40000"/>
                  </a:schemeClr>
                </a:solidFill>
              </a:rPr>
              <a:t>Tunica Media :</a:t>
            </a:r>
          </a:p>
          <a:p>
            <a:pPr marL="514350" indent="-514350">
              <a:buAutoNum type="arabicPeriod" startAt="2"/>
            </a:pPr>
            <a:endParaRPr lang="en-US" dirty="0" smtClean="0">
              <a:solidFill>
                <a:schemeClr val="accent6">
                  <a:lumMod val="60000"/>
                  <a:lumOff val="40000"/>
                </a:schemeClr>
              </a:solidFill>
            </a:endParaRPr>
          </a:p>
          <a:p>
            <a:pPr marL="914400" lvl="1" indent="-514350"/>
            <a:r>
              <a:rPr lang="en-US" dirty="0" smtClean="0"/>
              <a:t>In elastic arteries, well-developed concentric layers of SMCs, interleaved with layers of </a:t>
            </a:r>
            <a:r>
              <a:rPr lang="en-US" dirty="0" err="1" smtClean="0"/>
              <a:t>elastin</a:t>
            </a:r>
            <a:r>
              <a:rPr lang="en-US" dirty="0" smtClean="0"/>
              <a:t>-rich ECM is present.</a:t>
            </a:r>
          </a:p>
          <a:p>
            <a:pPr marL="914400" lvl="1" indent="-514350"/>
            <a:endParaRPr lang="en-US" dirty="0" smtClean="0"/>
          </a:p>
          <a:p>
            <a:pPr marL="914400" lvl="1" indent="-514350"/>
            <a:r>
              <a:rPr lang="en-US" dirty="0" smtClean="0"/>
              <a:t>This structure appears well adapted to storage of kinetic energy of LV systole by walls of great arteries. </a:t>
            </a:r>
          </a:p>
          <a:p>
            <a:pPr marL="914400" lvl="1" indent="-514350"/>
            <a:endParaRPr lang="en-US" dirty="0" smtClean="0"/>
          </a:p>
          <a:p>
            <a:pPr marL="914400" lvl="1" indent="-514350"/>
            <a:r>
              <a:rPr lang="en-US" dirty="0" smtClean="0"/>
              <a:t>The lamellar structure also contributes to structural integrity of arterial trunks. </a:t>
            </a:r>
          </a:p>
          <a:p>
            <a:pPr marL="914400" lvl="1" indent="-514350"/>
            <a:endParaRPr lang="en-US" dirty="0" smtClean="0"/>
          </a:p>
          <a:p>
            <a:pPr marL="914400" lvl="1" indent="-514350"/>
            <a:r>
              <a:rPr lang="en-US" dirty="0" smtClean="0"/>
              <a:t>In muscular </a:t>
            </a:r>
            <a:r>
              <a:rPr lang="en-US" dirty="0" err="1" smtClean="0"/>
              <a:t>arteries,there</a:t>
            </a:r>
            <a:r>
              <a:rPr lang="en-US" dirty="0" smtClean="0"/>
              <a:t> is a less stereotyped organization.</a:t>
            </a:r>
          </a:p>
          <a:p>
            <a:pPr marL="914400" lvl="1" indent="-514350"/>
            <a:endParaRPr lang="en-US" dirty="0" smtClean="0"/>
          </a:p>
          <a:p>
            <a:pPr marL="914400" lvl="1" indent="-514350"/>
            <a:r>
              <a:rPr lang="en-US" dirty="0" smtClean="0"/>
              <a:t>SMCs in these smaller arteries generally embed in the surrounding matrix in a more continuous than lamellar array. </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98637"/>
            <a:ext cx="8229600" cy="4525963"/>
          </a:xfrm>
        </p:spPr>
        <p:txBody>
          <a:bodyPr>
            <a:normAutofit/>
          </a:bodyPr>
          <a:lstStyle/>
          <a:p>
            <a:r>
              <a:rPr lang="en-US" sz="2000" dirty="0" smtClean="0"/>
              <a:t>SMCs in normal arteries seldom proliferate.</a:t>
            </a:r>
          </a:p>
          <a:p>
            <a:endParaRPr lang="en-US" sz="2000" dirty="0" smtClean="0"/>
          </a:p>
          <a:p>
            <a:r>
              <a:rPr lang="en-US" sz="2000" dirty="0" smtClean="0"/>
              <a:t>In the normal artery, a state of homeostasis of ECM is present. </a:t>
            </a:r>
          </a:p>
          <a:p>
            <a:endParaRPr lang="en-US" sz="2000" dirty="0" smtClean="0"/>
          </a:p>
          <a:p>
            <a:r>
              <a:rPr lang="en-US" sz="2000" dirty="0" smtClean="0"/>
              <a:t>Because ECM neither accumulates nor atrophies, rates of arterial matrix synthesis and dissolution usually balance each other. </a:t>
            </a:r>
          </a:p>
          <a:p>
            <a:endParaRPr lang="en-US" sz="2000" dirty="0" smtClean="0"/>
          </a:p>
          <a:p>
            <a:r>
              <a:rPr lang="en-US" sz="2000" dirty="0" smtClean="0"/>
              <a:t>The external elastic lamina bounds the tunica media </a:t>
            </a:r>
            <a:r>
              <a:rPr lang="en-US" sz="2000" dirty="0" err="1" smtClean="0"/>
              <a:t>abluminally</a:t>
            </a:r>
            <a:r>
              <a:rPr lang="en-US" sz="2000" dirty="0" smtClean="0"/>
              <a:t>, forming the border with the adventitial layer.</a:t>
            </a:r>
          </a:p>
          <a:p>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981200" y="123521"/>
            <a:ext cx="5562600" cy="65820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514350" indent="-514350">
              <a:buAutoNum type="arabicPeriod" startAt="3"/>
            </a:pPr>
            <a:r>
              <a:rPr lang="en-US" sz="3400" dirty="0" smtClean="0">
                <a:solidFill>
                  <a:schemeClr val="accent6">
                    <a:lumMod val="60000"/>
                    <a:lumOff val="40000"/>
                  </a:schemeClr>
                </a:solidFill>
              </a:rPr>
              <a:t>Tunica Adventitia :</a:t>
            </a:r>
          </a:p>
          <a:p>
            <a:pPr marL="514350" indent="-514350">
              <a:buAutoNum type="arabicPeriod" startAt="3"/>
            </a:pPr>
            <a:endParaRPr lang="en-US" dirty="0" smtClean="0">
              <a:solidFill>
                <a:schemeClr val="accent6">
                  <a:lumMod val="60000"/>
                  <a:lumOff val="40000"/>
                </a:schemeClr>
              </a:solidFill>
            </a:endParaRPr>
          </a:p>
          <a:p>
            <a:pPr lvl="1"/>
            <a:r>
              <a:rPr lang="en-US" dirty="0" smtClean="0"/>
              <a:t>Contains collagen fibrils in a looser array than is usually encountered in the </a:t>
            </a:r>
            <a:r>
              <a:rPr lang="en-US" dirty="0" err="1" smtClean="0"/>
              <a:t>intima</a:t>
            </a:r>
            <a:r>
              <a:rPr lang="en-US" dirty="0" smtClean="0"/>
              <a:t>.</a:t>
            </a:r>
          </a:p>
          <a:p>
            <a:pPr lvl="1"/>
            <a:endParaRPr lang="en-US" dirty="0" smtClean="0"/>
          </a:p>
          <a:p>
            <a:pPr lvl="1"/>
            <a:r>
              <a:rPr lang="en-US" dirty="0" err="1" smtClean="0"/>
              <a:t>Vasa</a:t>
            </a:r>
            <a:r>
              <a:rPr lang="en-US" dirty="0" smtClean="0"/>
              <a:t> </a:t>
            </a:r>
            <a:r>
              <a:rPr lang="en-US" dirty="0" err="1" smtClean="0"/>
              <a:t>vasorum</a:t>
            </a:r>
            <a:r>
              <a:rPr lang="en-US" dirty="0" smtClean="0"/>
              <a:t> and nerve endings localize in this outermost layer of the arterial wall.</a:t>
            </a:r>
          </a:p>
          <a:p>
            <a:pPr lvl="1"/>
            <a:endParaRPr lang="en-US" dirty="0" smtClean="0"/>
          </a:p>
          <a:p>
            <a:pPr lvl="1"/>
            <a:r>
              <a:rPr lang="en-US" dirty="0" smtClean="0"/>
              <a:t>Cellular population in adventitia is sparser than in other arterial layers. </a:t>
            </a:r>
          </a:p>
          <a:p>
            <a:pPr lvl="1"/>
            <a:endParaRPr lang="en-US" dirty="0" smtClean="0"/>
          </a:p>
          <a:p>
            <a:pPr lvl="1"/>
            <a:r>
              <a:rPr lang="en-US" dirty="0" smtClean="0"/>
              <a:t>Cells encountered in this layer include fibroblasts and mast cells. </a:t>
            </a:r>
          </a:p>
          <a:p>
            <a:pPr lvl="1"/>
            <a:endParaRPr lang="en-US" dirty="0" smtClean="0"/>
          </a:p>
          <a:p>
            <a:pPr lvl="1"/>
            <a:r>
              <a:rPr lang="en-US" dirty="0" smtClean="0"/>
              <a:t>Emerging evidence suggests a role for mast cells in </a:t>
            </a:r>
            <a:r>
              <a:rPr lang="en-US" dirty="0" err="1" smtClean="0"/>
              <a:t>atheroma</a:t>
            </a:r>
            <a:r>
              <a:rPr lang="en-US" dirty="0" smtClean="0"/>
              <a:t> and aneurysm formation in animal models.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Initiation Of Atherosclerosis</a:t>
            </a:r>
            <a:endParaRPr lang="en-US" dirty="0"/>
          </a:p>
        </p:txBody>
      </p:sp>
      <p:sp>
        <p:nvSpPr>
          <p:cNvPr id="3" name="Content Placeholder 2"/>
          <p:cNvSpPr>
            <a:spLocks noGrp="1"/>
          </p:cNvSpPr>
          <p:nvPr>
            <p:ph idx="1"/>
          </p:nvPr>
        </p:nvSpPr>
        <p:spPr>
          <a:xfrm>
            <a:off x="0" y="1219200"/>
            <a:ext cx="9144000" cy="5638800"/>
          </a:xfrm>
        </p:spPr>
        <p:txBody>
          <a:bodyPr>
            <a:normAutofit fontScale="62500" lnSpcReduction="20000"/>
          </a:bodyPr>
          <a:lstStyle/>
          <a:p>
            <a:pPr>
              <a:buNone/>
            </a:pPr>
            <a:r>
              <a:rPr lang="en-US" sz="3800" dirty="0" smtClean="0">
                <a:solidFill>
                  <a:schemeClr val="accent6">
                    <a:lumMod val="60000"/>
                    <a:lumOff val="40000"/>
                  </a:schemeClr>
                </a:solidFill>
              </a:rPr>
              <a:t>Extracellular Lipid Accumulation :</a:t>
            </a:r>
          </a:p>
          <a:p>
            <a:r>
              <a:rPr lang="en-US" dirty="0" smtClean="0"/>
              <a:t>small lipoprotein particles accumulate in the </a:t>
            </a:r>
            <a:r>
              <a:rPr lang="en-US" dirty="0" err="1" smtClean="0"/>
              <a:t>intima</a:t>
            </a:r>
            <a:r>
              <a:rPr lang="en-US" dirty="0" smtClean="0"/>
              <a:t>. </a:t>
            </a:r>
          </a:p>
          <a:p>
            <a:endParaRPr lang="en-US" dirty="0" smtClean="0"/>
          </a:p>
          <a:p>
            <a:r>
              <a:rPr lang="en-US" dirty="0" smtClean="0"/>
              <a:t>These lipoprotein particles bind to </a:t>
            </a:r>
            <a:r>
              <a:rPr lang="en-US" dirty="0" err="1" smtClean="0"/>
              <a:t>proteoglycan</a:t>
            </a:r>
            <a:r>
              <a:rPr lang="en-US" dirty="0" smtClean="0"/>
              <a:t> of arterial </a:t>
            </a:r>
            <a:r>
              <a:rPr lang="en-US" dirty="0" err="1" smtClean="0"/>
              <a:t>intima</a:t>
            </a:r>
            <a:r>
              <a:rPr lang="en-US" dirty="0" smtClean="0"/>
              <a:t> and tend to coalesce into aggregates .</a:t>
            </a:r>
          </a:p>
          <a:p>
            <a:endParaRPr lang="en-US" dirty="0" smtClean="0"/>
          </a:p>
          <a:p>
            <a:r>
              <a:rPr lang="en-US" dirty="0" smtClean="0"/>
              <a:t>A prolonged residence time characterizes sites of early lesion formation. </a:t>
            </a:r>
          </a:p>
          <a:p>
            <a:endParaRPr lang="en-US" dirty="0" smtClean="0"/>
          </a:p>
          <a:p>
            <a:r>
              <a:rPr lang="en-US" dirty="0" smtClean="0"/>
              <a:t>Binding of lipoproteins to </a:t>
            </a:r>
            <a:r>
              <a:rPr lang="en-US" dirty="0" err="1" smtClean="0"/>
              <a:t>proteoglycan</a:t>
            </a:r>
            <a:r>
              <a:rPr lang="en-US" dirty="0" smtClean="0"/>
              <a:t> accounts for their prolonged residence time in the </a:t>
            </a:r>
            <a:r>
              <a:rPr lang="en-US" dirty="0" err="1" smtClean="0"/>
              <a:t>intima</a:t>
            </a:r>
            <a:r>
              <a:rPr lang="en-US" dirty="0" smtClean="0"/>
              <a:t>. </a:t>
            </a:r>
          </a:p>
          <a:p>
            <a:endParaRPr lang="en-US" dirty="0" smtClean="0"/>
          </a:p>
          <a:p>
            <a:r>
              <a:rPr lang="en-US" dirty="0" smtClean="0"/>
              <a:t>Lipoprotein particles bound to </a:t>
            </a:r>
            <a:r>
              <a:rPr lang="en-US" dirty="0" err="1" smtClean="0"/>
              <a:t>proteoglycan</a:t>
            </a:r>
            <a:r>
              <a:rPr lang="en-US" dirty="0" smtClean="0"/>
              <a:t> have increased susceptibility to oxidative or other chemical modifications. </a:t>
            </a:r>
          </a:p>
          <a:p>
            <a:endParaRPr lang="en-US" dirty="0" smtClean="0"/>
          </a:p>
          <a:p>
            <a:r>
              <a:rPr lang="en-US" dirty="0" smtClean="0"/>
              <a:t>Contributors to oxidative stress in the nascent </a:t>
            </a:r>
            <a:r>
              <a:rPr lang="en-US" dirty="0" err="1" smtClean="0"/>
              <a:t>atheroma</a:t>
            </a:r>
            <a:r>
              <a:rPr lang="en-US" dirty="0" smtClean="0"/>
              <a:t> could include </a:t>
            </a:r>
          </a:p>
          <a:p>
            <a:pPr lvl="1"/>
            <a:r>
              <a:rPr lang="en-US" dirty="0" smtClean="0"/>
              <a:t>NADH/NADPH </a:t>
            </a:r>
            <a:r>
              <a:rPr lang="en-US" dirty="0" err="1" smtClean="0"/>
              <a:t>oxidases</a:t>
            </a:r>
            <a:r>
              <a:rPr lang="en-US" dirty="0" smtClean="0"/>
              <a:t> expressed by vascular cells,</a:t>
            </a:r>
          </a:p>
          <a:p>
            <a:pPr lvl="1"/>
            <a:r>
              <a:rPr lang="en-US" dirty="0" err="1" smtClean="0"/>
              <a:t>lipoxygenases</a:t>
            </a:r>
            <a:r>
              <a:rPr lang="en-US" dirty="0" smtClean="0"/>
              <a:t> expressed by infiltrating leukocytes, or </a:t>
            </a:r>
          </a:p>
          <a:p>
            <a:pPr lvl="1"/>
            <a:r>
              <a:rPr lang="en-US" dirty="0" err="1" smtClean="0"/>
              <a:t>myeloperoxidase</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rmAutofit fontScale="90000"/>
          </a:bodyPr>
          <a:lstStyle/>
          <a:p>
            <a:r>
              <a:rPr lang="en-US" dirty="0" smtClean="0"/>
              <a:t>Evaluation Of Atherosclerotic Plaque</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76200" y="1447800"/>
            <a:ext cx="892855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229600" cy="4525963"/>
          </a:xfrm>
        </p:spPr>
        <p:txBody>
          <a:bodyPr>
            <a:noAutofit/>
          </a:bodyPr>
          <a:lstStyle/>
          <a:p>
            <a:pPr>
              <a:buNone/>
            </a:pPr>
            <a:r>
              <a:rPr lang="en-US" sz="2400" dirty="0" smtClean="0">
                <a:solidFill>
                  <a:schemeClr val="accent6">
                    <a:lumMod val="60000"/>
                    <a:lumOff val="40000"/>
                  </a:schemeClr>
                </a:solidFill>
              </a:rPr>
              <a:t>Leukocyte Recruitment :</a:t>
            </a:r>
          </a:p>
          <a:p>
            <a:r>
              <a:rPr lang="en-US" sz="2000" dirty="0" smtClean="0"/>
              <a:t>Another hallmark of </a:t>
            </a:r>
            <a:r>
              <a:rPr lang="en-US" sz="2000" dirty="0" err="1" smtClean="0"/>
              <a:t>atherogenesis</a:t>
            </a:r>
            <a:r>
              <a:rPr lang="en-US" sz="2000" dirty="0" smtClean="0"/>
              <a:t>.</a:t>
            </a:r>
          </a:p>
          <a:p>
            <a:endParaRPr lang="en-US" sz="2000" dirty="0" smtClean="0"/>
          </a:p>
          <a:p>
            <a:r>
              <a:rPr lang="en-US" sz="2000" dirty="0" smtClean="0"/>
              <a:t>Normal EC generally resists adhesive interactions with leukocytes. </a:t>
            </a:r>
          </a:p>
          <a:p>
            <a:endParaRPr lang="en-US" sz="2000" dirty="0" smtClean="0"/>
          </a:p>
          <a:p>
            <a:r>
              <a:rPr lang="en-US" sz="2000" dirty="0" smtClean="0"/>
              <a:t>Even in inflamed tissues, most recruitment and trafficking of leukocytes occur in </a:t>
            </a:r>
            <a:r>
              <a:rPr lang="en-US" sz="2000" dirty="0" err="1" smtClean="0"/>
              <a:t>postcapillary</a:t>
            </a:r>
            <a:r>
              <a:rPr lang="en-US" sz="2000" dirty="0" smtClean="0"/>
              <a:t> </a:t>
            </a:r>
            <a:r>
              <a:rPr lang="en-US" sz="2000" dirty="0" err="1" smtClean="0"/>
              <a:t>venules</a:t>
            </a:r>
            <a:r>
              <a:rPr lang="en-US" sz="2000" dirty="0" smtClean="0"/>
              <a:t> and not in arteries.</a:t>
            </a:r>
          </a:p>
          <a:p>
            <a:endParaRPr lang="en-US" sz="2000" dirty="0" smtClean="0"/>
          </a:p>
          <a:p>
            <a:r>
              <a:rPr lang="en-US" sz="2000" dirty="0" err="1" smtClean="0"/>
              <a:t>Monocytes</a:t>
            </a:r>
            <a:r>
              <a:rPr lang="en-US" sz="2000" dirty="0" smtClean="0"/>
              <a:t> and T lymphocytes tend to accumulate in early atherosclerotic lesions. </a:t>
            </a:r>
          </a:p>
          <a:p>
            <a:endParaRPr lang="en-US" sz="2000" dirty="0" smtClean="0"/>
          </a:p>
          <a:p>
            <a:r>
              <a:rPr lang="en-US" sz="2000" dirty="0" smtClean="0"/>
              <a:t>Expression of certain leukocyte adhesion molecules on surface of EC regulates leukocyte recruitment .</a:t>
            </a:r>
          </a:p>
          <a:p>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dirty="0" smtClean="0"/>
              <a:t>Members of Immunoglobulin </a:t>
            </a:r>
            <a:r>
              <a:rPr lang="en-US" sz="2000" dirty="0" err="1" smtClean="0"/>
              <a:t>superfamily</a:t>
            </a:r>
            <a:r>
              <a:rPr lang="en-US" sz="2000" dirty="0" smtClean="0"/>
              <a:t> :</a:t>
            </a:r>
          </a:p>
          <a:p>
            <a:pPr lvl="1"/>
            <a:r>
              <a:rPr lang="en-US" sz="2000" dirty="0" smtClean="0"/>
              <a:t>VCAM-1 or CD106 - interacts with an </a:t>
            </a:r>
            <a:r>
              <a:rPr lang="en-US" sz="2000" dirty="0" err="1" smtClean="0"/>
              <a:t>integrin</a:t>
            </a:r>
            <a:r>
              <a:rPr lang="en-US" sz="2000" dirty="0" smtClean="0"/>
              <a:t> characteristically expressed by only those classes of leukocytes that accumulate in nascent </a:t>
            </a:r>
            <a:r>
              <a:rPr lang="en-US" sz="2000" dirty="0" err="1" smtClean="0"/>
              <a:t>atheroma</a:t>
            </a:r>
            <a:r>
              <a:rPr lang="en-US" sz="2000" dirty="0" smtClean="0"/>
              <a:t>.</a:t>
            </a:r>
          </a:p>
          <a:p>
            <a:pPr lvl="1"/>
            <a:endParaRPr lang="en-US" sz="2000" dirty="0" smtClean="0"/>
          </a:p>
          <a:p>
            <a:r>
              <a:rPr lang="en-US" sz="2000" dirty="0" err="1" smtClean="0"/>
              <a:t>Selectins</a:t>
            </a:r>
            <a:r>
              <a:rPr lang="en-US" sz="2000" dirty="0" smtClean="0"/>
              <a:t> :</a:t>
            </a:r>
          </a:p>
          <a:p>
            <a:pPr lvl="1"/>
            <a:r>
              <a:rPr lang="en-US" sz="2000" dirty="0" smtClean="0"/>
              <a:t>P-</a:t>
            </a:r>
            <a:r>
              <a:rPr lang="en-US" sz="2000" dirty="0" err="1" smtClean="0"/>
              <a:t>selectin</a:t>
            </a:r>
            <a:r>
              <a:rPr lang="en-US" sz="2000" dirty="0" smtClean="0"/>
              <a:t> or CD62P</a:t>
            </a:r>
          </a:p>
          <a:p>
            <a:pPr lvl="1"/>
            <a:endParaRPr lang="en-US" sz="2000" dirty="0" smtClean="0"/>
          </a:p>
          <a:p>
            <a:r>
              <a:rPr lang="en-US" sz="2000" dirty="0" err="1" smtClean="0"/>
              <a:t>Selectins</a:t>
            </a:r>
            <a:r>
              <a:rPr lang="en-US" sz="2000" dirty="0" smtClean="0"/>
              <a:t> tend to promote </a:t>
            </a:r>
            <a:r>
              <a:rPr lang="en-US" sz="2000" dirty="0" err="1" smtClean="0"/>
              <a:t>saltatory</a:t>
            </a:r>
            <a:r>
              <a:rPr lang="en-US" sz="2000" dirty="0" smtClean="0"/>
              <a:t> or rolling locomotion of leukocytes over endothelium. </a:t>
            </a:r>
          </a:p>
          <a:p>
            <a:endParaRPr lang="en-US" sz="2000" dirty="0" smtClean="0"/>
          </a:p>
          <a:p>
            <a:r>
              <a:rPr lang="en-US" sz="2000" dirty="0" smtClean="0"/>
              <a:t>Adhesion molecules belonging to immunoglobulin </a:t>
            </a:r>
            <a:r>
              <a:rPr lang="en-US" sz="2000" dirty="0" err="1" smtClean="0"/>
              <a:t>superfamily</a:t>
            </a:r>
            <a:r>
              <a:rPr lang="en-US" sz="2000" dirty="0" smtClean="0"/>
              <a:t> tend to promote tighter adhesive interactions and immobilization of leukocytes.</a:t>
            </a:r>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a:t>The </a:t>
            </a:r>
            <a:r>
              <a:rPr lang="en-US" sz="2200" dirty="0" smtClean="0"/>
              <a:t>20</a:t>
            </a:r>
            <a:r>
              <a:rPr lang="en-US" sz="2200" baseline="30000" dirty="0" smtClean="0"/>
              <a:t>th</a:t>
            </a:r>
            <a:r>
              <a:rPr lang="en-US" sz="2200" dirty="0" smtClean="0"/>
              <a:t> </a:t>
            </a:r>
            <a:r>
              <a:rPr lang="en-US" sz="2200" dirty="0"/>
              <a:t>century witnessed a remarkable evolution in concepts concerning the pathogenesis of atherosclerosis. </a:t>
            </a:r>
            <a:endParaRPr lang="en-US" sz="2200" dirty="0" smtClean="0"/>
          </a:p>
          <a:p>
            <a:endParaRPr lang="en-US" sz="2200" dirty="0" smtClean="0"/>
          </a:p>
          <a:p>
            <a:r>
              <a:rPr lang="en-US" sz="2200" dirty="0" smtClean="0"/>
              <a:t>1</a:t>
            </a:r>
            <a:r>
              <a:rPr lang="en-US" sz="2200" baseline="30000" dirty="0" smtClean="0"/>
              <a:t>st</a:t>
            </a:r>
            <a:r>
              <a:rPr lang="en-US" sz="2200" dirty="0" smtClean="0"/>
              <a:t> found in arteries of </a:t>
            </a:r>
            <a:r>
              <a:rPr lang="en-US" sz="2200" dirty="0" err="1" smtClean="0"/>
              <a:t>egyptian</a:t>
            </a:r>
            <a:r>
              <a:rPr lang="en-US" sz="2200" dirty="0" smtClean="0"/>
              <a:t> mummies.</a:t>
            </a:r>
          </a:p>
          <a:p>
            <a:endParaRPr lang="en-US" sz="2200" dirty="0" smtClean="0"/>
          </a:p>
          <a:p>
            <a:r>
              <a:rPr lang="ro-RO" sz="2200" dirty="0" smtClean="0"/>
              <a:t>The term </a:t>
            </a:r>
            <a:r>
              <a:rPr lang="ro-RO" sz="2200" i="1" dirty="0" smtClean="0"/>
              <a:t>atherosclerosis</a:t>
            </a:r>
            <a:r>
              <a:rPr lang="ro-RO" sz="2200" dirty="0" smtClean="0"/>
              <a:t>, which comes from the Greek words </a:t>
            </a:r>
            <a:r>
              <a:rPr lang="ro-RO" sz="2200" i="1" dirty="0" smtClean="0"/>
              <a:t>atheros </a:t>
            </a:r>
            <a:r>
              <a:rPr lang="ro-RO" sz="2200" dirty="0" smtClean="0"/>
              <a:t>(meaning “gruel” or “paste”) and </a:t>
            </a:r>
            <a:r>
              <a:rPr lang="ro-RO" sz="2200" i="1" dirty="0" smtClean="0"/>
              <a:t>sclerosis </a:t>
            </a:r>
            <a:r>
              <a:rPr lang="ro-RO" sz="2200" dirty="0" smtClean="0"/>
              <a:t>(meaning “hardness”)</a:t>
            </a:r>
            <a:r>
              <a:rPr lang="en-US" sz="2200" dirty="0" smtClean="0"/>
              <a:t>.</a:t>
            </a:r>
          </a:p>
          <a:p>
            <a:endParaRPr lang="en-US" sz="2200" dirty="0" smtClean="0"/>
          </a:p>
          <a:p>
            <a:r>
              <a:rPr lang="en-US" sz="2200" dirty="0" smtClean="0"/>
              <a:t>Atherosclerosis </a:t>
            </a:r>
            <a:r>
              <a:rPr lang="en-US" sz="2200" dirty="0"/>
              <a:t>became </a:t>
            </a:r>
            <a:r>
              <a:rPr lang="en-US" sz="2200" dirty="0" smtClean="0"/>
              <a:t>an epidemic </a:t>
            </a:r>
            <a:r>
              <a:rPr lang="en-US" sz="2200" dirty="0"/>
              <a:t>as populations increasingly survived early mortality caused by communicable diseases and </a:t>
            </a:r>
            <a:r>
              <a:rPr lang="en-US" sz="2200" dirty="0" smtClean="0"/>
              <a:t>malnutrition.</a:t>
            </a:r>
          </a:p>
          <a:p>
            <a:endParaRPr lang="en-US" sz="2200" dirty="0" smtClean="0"/>
          </a:p>
          <a:p>
            <a:r>
              <a:rPr lang="en-US" sz="2200" dirty="0" smtClean="0"/>
              <a:t>Economic </a:t>
            </a:r>
            <a:r>
              <a:rPr lang="en-US" sz="2200" dirty="0"/>
              <a:t>development and urbanization promoted habits of poor diet </a:t>
            </a:r>
            <a:r>
              <a:rPr lang="en-US" sz="2200" dirty="0" smtClean="0"/>
              <a:t>and </a:t>
            </a:r>
            <a:r>
              <a:rPr lang="en-US" sz="2200" dirty="0"/>
              <a:t>diminished physical activity </a:t>
            </a:r>
            <a:r>
              <a:rPr lang="en-US" sz="2200" dirty="0" smtClean="0"/>
              <a:t>which favor atherosclerosis.</a:t>
            </a:r>
            <a:endParaRPr lang="en-US"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229600" cy="4525963"/>
          </a:xfrm>
        </p:spPr>
        <p:txBody>
          <a:bodyPr>
            <a:noAutofit/>
          </a:bodyPr>
          <a:lstStyle/>
          <a:p>
            <a:r>
              <a:rPr lang="en-US" sz="2000" dirty="0" smtClean="0"/>
              <a:t>Directed migration of leukocytes involves action of protein molecules known as </a:t>
            </a:r>
            <a:r>
              <a:rPr lang="en-US" sz="2000" dirty="0" err="1" smtClean="0"/>
              <a:t>chemoattractant</a:t>
            </a:r>
            <a:r>
              <a:rPr lang="en-US" sz="2000" dirty="0" smtClean="0"/>
              <a:t> cytokines or </a:t>
            </a:r>
            <a:r>
              <a:rPr lang="en-US" sz="2000" dirty="0" err="1" smtClean="0"/>
              <a:t>chemokines</a:t>
            </a:r>
            <a:r>
              <a:rPr lang="en-US" sz="2000" dirty="0" smtClean="0"/>
              <a:t>.</a:t>
            </a:r>
          </a:p>
          <a:p>
            <a:endParaRPr lang="en-US" sz="2000" dirty="0" smtClean="0"/>
          </a:p>
          <a:p>
            <a:r>
              <a:rPr lang="en-US" sz="2000" dirty="0" err="1" smtClean="0"/>
              <a:t>Monocyte</a:t>
            </a:r>
            <a:r>
              <a:rPr lang="en-US" sz="2000" dirty="0" smtClean="0"/>
              <a:t> </a:t>
            </a:r>
            <a:r>
              <a:rPr lang="en-US" sz="2000" dirty="0" err="1" smtClean="0"/>
              <a:t>chemoattractant</a:t>
            </a:r>
            <a:r>
              <a:rPr lang="en-US" sz="2000" dirty="0" smtClean="0"/>
              <a:t> protein 1 (MCP-1) or CCL2 .</a:t>
            </a:r>
          </a:p>
          <a:p>
            <a:endParaRPr lang="en-US" sz="2000" dirty="0" smtClean="0"/>
          </a:p>
          <a:p>
            <a:r>
              <a:rPr lang="en-US" sz="2000" dirty="0" smtClean="0"/>
              <a:t>produced by endothelium in response to oxidized lipoprotein and other stimuli.</a:t>
            </a:r>
          </a:p>
          <a:p>
            <a:endParaRPr lang="en-US" sz="2000" dirty="0" smtClean="0"/>
          </a:p>
          <a:p>
            <a:r>
              <a:rPr lang="en-US" sz="2000" dirty="0" smtClean="0"/>
              <a:t>Interleukin-8 (CXCL8), binds to CXCR2 on leukocytes. </a:t>
            </a:r>
          </a:p>
          <a:p>
            <a:endParaRPr lang="en-US" sz="2000" dirty="0" smtClean="0"/>
          </a:p>
          <a:p>
            <a:r>
              <a:rPr lang="en-US" sz="2000" dirty="0" err="1" smtClean="0"/>
              <a:t>Fractalkine</a:t>
            </a:r>
            <a:r>
              <a:rPr lang="en-US" sz="2000" dirty="0" smtClean="0"/>
              <a:t>, a unique cell surface–bound </a:t>
            </a:r>
            <a:r>
              <a:rPr lang="en-US" sz="2000" dirty="0" err="1" smtClean="0"/>
              <a:t>chemokine</a:t>
            </a:r>
            <a:r>
              <a:rPr lang="en-US" sz="2000" dirty="0" smtClean="0"/>
              <a:t>.</a:t>
            </a:r>
          </a:p>
          <a:p>
            <a:endParaRPr lang="en-US" sz="2000" dirty="0" smtClean="0"/>
          </a:p>
          <a:p>
            <a:r>
              <a:rPr lang="en-US" sz="2000" dirty="0" smtClean="0"/>
              <a:t>Interferon-</a:t>
            </a:r>
            <a:r>
              <a:rPr lang="el-GR" sz="2000" dirty="0" smtClean="0"/>
              <a:t>γ</a:t>
            </a:r>
            <a:r>
              <a:rPr lang="en-US" sz="2000" dirty="0" smtClean="0"/>
              <a:t> induces genes encoding T-cell </a:t>
            </a:r>
            <a:r>
              <a:rPr lang="en-US" sz="2000" dirty="0" err="1" smtClean="0"/>
              <a:t>chemoattractants</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4525963"/>
          </a:xfrm>
        </p:spPr>
        <p:txBody>
          <a:bodyPr>
            <a:noAutofit/>
          </a:bodyPr>
          <a:lstStyle/>
          <a:p>
            <a:pPr>
              <a:buNone/>
            </a:pPr>
            <a:r>
              <a:rPr lang="en-US" sz="2400" dirty="0" err="1" smtClean="0">
                <a:solidFill>
                  <a:schemeClr val="accent6">
                    <a:lumMod val="60000"/>
                    <a:lumOff val="40000"/>
                  </a:schemeClr>
                </a:solidFill>
              </a:rPr>
              <a:t>Focality</a:t>
            </a:r>
            <a:r>
              <a:rPr lang="en-US" sz="2400" dirty="0" smtClean="0">
                <a:solidFill>
                  <a:schemeClr val="accent6">
                    <a:lumMod val="60000"/>
                    <a:lumOff val="40000"/>
                  </a:schemeClr>
                </a:solidFill>
              </a:rPr>
              <a:t> Of Lesion Formation :</a:t>
            </a:r>
          </a:p>
          <a:p>
            <a:r>
              <a:rPr lang="en-US" sz="2000" dirty="0" smtClean="0"/>
              <a:t>Difficult to explain as equal concentrations of blood-borne risk factors such as lipoproteins bathe endothelium throughout vasculature.</a:t>
            </a:r>
          </a:p>
          <a:p>
            <a:endParaRPr lang="en-US" sz="2000" dirty="0" smtClean="0"/>
          </a:p>
          <a:p>
            <a:r>
              <a:rPr lang="en-US" sz="2000" dirty="0" err="1" smtClean="0"/>
              <a:t>Multicentric</a:t>
            </a:r>
            <a:r>
              <a:rPr lang="en-US" sz="2000" dirty="0" smtClean="0"/>
              <a:t> origin hypothesis of </a:t>
            </a:r>
            <a:r>
              <a:rPr lang="en-US" sz="2000" dirty="0" err="1" smtClean="0"/>
              <a:t>atherogenesis</a:t>
            </a:r>
            <a:r>
              <a:rPr lang="en-US" sz="2000" dirty="0" smtClean="0"/>
              <a:t>, presuming that </a:t>
            </a:r>
            <a:r>
              <a:rPr lang="en-US" sz="2000" dirty="0" err="1" smtClean="0"/>
              <a:t>atheromas</a:t>
            </a:r>
            <a:r>
              <a:rPr lang="en-US" sz="2000" dirty="0" smtClean="0"/>
              <a:t> arise as benign </a:t>
            </a:r>
            <a:r>
              <a:rPr lang="en-US" sz="2000" dirty="0" err="1" smtClean="0"/>
              <a:t>leiomyomas</a:t>
            </a:r>
            <a:r>
              <a:rPr lang="en-US" sz="2000" dirty="0" smtClean="0"/>
              <a:t> of the artery wall. </a:t>
            </a:r>
          </a:p>
          <a:p>
            <a:endParaRPr lang="en-US" sz="2000" dirty="0" smtClean="0"/>
          </a:p>
          <a:p>
            <a:r>
              <a:rPr lang="en-US" sz="2000" dirty="0" smtClean="0"/>
              <a:t>The </a:t>
            </a:r>
            <a:r>
              <a:rPr lang="en-US" sz="2000" dirty="0" err="1" smtClean="0"/>
              <a:t>monotypia</a:t>
            </a:r>
            <a:r>
              <a:rPr lang="en-US" sz="2000" dirty="0" smtClean="0"/>
              <a:t> of various molecular markers in individual </a:t>
            </a:r>
            <a:r>
              <a:rPr lang="en-US" sz="2000" dirty="0" err="1" smtClean="0"/>
              <a:t>atheromas</a:t>
            </a:r>
            <a:r>
              <a:rPr lang="en-US" sz="2000" dirty="0" smtClean="0"/>
              <a:t> supports this concept.</a:t>
            </a:r>
          </a:p>
          <a:p>
            <a:endParaRPr lang="en-US" sz="2000" dirty="0" smtClean="0"/>
          </a:p>
          <a:p>
            <a:r>
              <a:rPr lang="en-US" sz="2000" dirty="0" smtClean="0"/>
              <a:t>Location of sites of lesion predilection at proximal portions of arteries after branch points or bifurcations at flow dividers, suggests a hydrodynamic basis. </a:t>
            </a:r>
          </a:p>
          <a:p>
            <a:endParaRPr lang="en-US" sz="2000" dirty="0" smtClean="0"/>
          </a:p>
          <a:p>
            <a:r>
              <a:rPr lang="en-US" sz="2000" dirty="0" smtClean="0"/>
              <a:t>Arteries without many branches (e.g., the internal mammary and radial arteries) tend not to develop atherosclerosis.</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Two concepts can explain local flow disturbances :</a:t>
            </a:r>
          </a:p>
          <a:p>
            <a:pPr marL="971550" lvl="1" indent="-514350">
              <a:buFont typeface="+mj-lt"/>
              <a:buAutoNum type="arabicPeriod"/>
            </a:pPr>
            <a:r>
              <a:rPr lang="en-US" sz="2000" dirty="0" smtClean="0"/>
              <a:t>Locally disturbed flow could induce alterations that promote early </a:t>
            </a:r>
            <a:r>
              <a:rPr lang="en-US" sz="2000" dirty="0" err="1" smtClean="0"/>
              <a:t>atherogenesis</a:t>
            </a:r>
            <a:r>
              <a:rPr lang="en-US" sz="2000" dirty="0"/>
              <a:t>.</a:t>
            </a:r>
            <a:endParaRPr lang="en-US" sz="2000" dirty="0" smtClean="0"/>
          </a:p>
          <a:p>
            <a:pPr marL="971550" lvl="1" indent="-514350">
              <a:buFont typeface="+mj-lt"/>
              <a:buAutoNum type="arabicPeriod"/>
            </a:pPr>
            <a:endParaRPr lang="en-US" sz="2000" dirty="0" smtClean="0"/>
          </a:p>
          <a:p>
            <a:pPr marL="971550" lvl="1" indent="-514350">
              <a:buFont typeface="+mj-lt"/>
              <a:buAutoNum type="arabicPeriod"/>
            </a:pPr>
            <a:r>
              <a:rPr lang="en-US" sz="2000" dirty="0" smtClean="0"/>
              <a:t>Laminar flow that usually prevails at sites that do not tend to develop early lesions may elicit </a:t>
            </a:r>
            <a:r>
              <a:rPr lang="en-US" sz="2000" dirty="0" err="1" smtClean="0"/>
              <a:t>antiatherogenic</a:t>
            </a:r>
            <a:r>
              <a:rPr lang="en-US" sz="2000" dirty="0" smtClean="0"/>
              <a:t> homeostatic mechanisms (</a:t>
            </a:r>
            <a:r>
              <a:rPr lang="en-US" sz="2000" dirty="0" err="1" smtClean="0"/>
              <a:t>atheroprotective</a:t>
            </a:r>
            <a:r>
              <a:rPr lang="en-US" sz="2000" dirty="0" smtClean="0"/>
              <a:t> functions).</a:t>
            </a:r>
          </a:p>
          <a:p>
            <a:pPr marL="971550" lvl="1" indent="-514350">
              <a:buNone/>
            </a:pPr>
            <a:endParaRPr lang="en-US" sz="2000" dirty="0" smtClean="0"/>
          </a:p>
          <a:p>
            <a:r>
              <a:rPr lang="en-US" sz="2000" dirty="0" smtClean="0"/>
              <a:t>In vitro data suggest that laminar shear stress can augment expression of genes that may protect against atherosclerosis, like enzymes superoxide dismutase and nitric oxide </a:t>
            </a:r>
            <a:r>
              <a:rPr lang="en-US" sz="2000" dirty="0" err="1" smtClean="0"/>
              <a:t>synthase</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990600" y="679894"/>
            <a:ext cx="7120560" cy="5797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685800"/>
            <a:ext cx="8915400" cy="5897563"/>
          </a:xfrm>
        </p:spPr>
        <p:txBody>
          <a:bodyPr>
            <a:normAutofit fontScale="70000" lnSpcReduction="20000"/>
          </a:bodyPr>
          <a:lstStyle/>
          <a:p>
            <a:pPr>
              <a:buNone/>
            </a:pPr>
            <a:r>
              <a:rPr lang="en-US" sz="3800" dirty="0" smtClean="0">
                <a:solidFill>
                  <a:schemeClr val="accent6">
                    <a:lumMod val="60000"/>
                    <a:lumOff val="40000"/>
                  </a:schemeClr>
                </a:solidFill>
              </a:rPr>
              <a:t>Intracellular Lipid Accumulation – Foam Cell Formation :</a:t>
            </a:r>
          </a:p>
          <a:p>
            <a:pPr>
              <a:buNone/>
            </a:pPr>
            <a:endParaRPr lang="en-US" sz="4400" dirty="0" smtClean="0">
              <a:solidFill>
                <a:schemeClr val="accent6">
                  <a:lumMod val="60000"/>
                  <a:lumOff val="40000"/>
                </a:schemeClr>
              </a:solidFill>
            </a:endParaRPr>
          </a:p>
          <a:p>
            <a:r>
              <a:rPr lang="en-US" dirty="0" smtClean="0"/>
              <a:t>The </a:t>
            </a:r>
            <a:r>
              <a:rPr lang="en-US" dirty="0" err="1" smtClean="0"/>
              <a:t>monocyte</a:t>
            </a:r>
            <a:r>
              <a:rPr lang="en-US" dirty="0" smtClean="0"/>
              <a:t>, once recruited to arterial </a:t>
            </a:r>
            <a:r>
              <a:rPr lang="en-US" dirty="0" err="1" smtClean="0"/>
              <a:t>intima</a:t>
            </a:r>
            <a:r>
              <a:rPr lang="en-US" dirty="0" smtClean="0"/>
              <a:t>, can imbibe lipid and become a foam cell or lipid-laden macrophage.</a:t>
            </a:r>
          </a:p>
          <a:p>
            <a:endParaRPr lang="en-US" dirty="0" smtClean="0"/>
          </a:p>
          <a:p>
            <a:r>
              <a:rPr lang="en-US" dirty="0" smtClean="0"/>
              <a:t>Most cells can express the classic cell surface receptor for LDL, but these receptor do not mediate foam cell accumulation.</a:t>
            </a:r>
          </a:p>
          <a:p>
            <a:endParaRPr lang="en-US" dirty="0" smtClean="0"/>
          </a:p>
          <a:p>
            <a:r>
              <a:rPr lang="en-US" dirty="0" smtClean="0"/>
              <a:t>Pts. lacking functional LDL receptors (familial hypercholesterolemia </a:t>
            </a:r>
            <a:r>
              <a:rPr lang="en-US" dirty="0" err="1" smtClean="0"/>
              <a:t>homozygotes</a:t>
            </a:r>
            <a:r>
              <a:rPr lang="en-US" dirty="0" smtClean="0"/>
              <a:t>) still develop </a:t>
            </a:r>
            <a:r>
              <a:rPr lang="en-US" dirty="0" err="1" smtClean="0"/>
              <a:t>tendinous</a:t>
            </a:r>
            <a:r>
              <a:rPr lang="en-US" dirty="0" smtClean="0"/>
              <a:t> </a:t>
            </a:r>
            <a:r>
              <a:rPr lang="en-US" dirty="0" err="1" smtClean="0"/>
              <a:t>xanthomas</a:t>
            </a:r>
            <a:r>
              <a:rPr lang="en-US" dirty="0" smtClean="0"/>
              <a:t> filled with foamy macrophages.</a:t>
            </a:r>
          </a:p>
          <a:p>
            <a:endParaRPr lang="en-US" dirty="0" smtClean="0"/>
          </a:p>
          <a:p>
            <a:r>
              <a:rPr lang="en-US" dirty="0" smtClean="0"/>
              <a:t>Scavenger receptors appear to mediate excessive lipid uptake characteristic of foam cell formation. </a:t>
            </a:r>
          </a:p>
          <a:p>
            <a:endParaRPr lang="en-US" dirty="0" smtClean="0"/>
          </a:p>
          <a:p>
            <a:r>
              <a:rPr lang="en-US" dirty="0" smtClean="0"/>
              <a:t>These surface molecules bind modified rather than native lipoproteins and participate in their internalization.</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200" dirty="0" smtClean="0"/>
              <a:t>Other receptors that may participate in foam cell formation include CD36 and </a:t>
            </a:r>
            <a:r>
              <a:rPr lang="en-US" sz="2200" dirty="0" err="1" smtClean="0"/>
              <a:t>macrosialin</a:t>
            </a:r>
            <a:r>
              <a:rPr lang="en-US" sz="2200" dirty="0" smtClean="0"/>
              <a:t>, which exhibit preferential binding  to oxidized forms of LDL.</a:t>
            </a:r>
          </a:p>
          <a:p>
            <a:endParaRPr lang="en-US" sz="2200" dirty="0" smtClean="0"/>
          </a:p>
          <a:p>
            <a:r>
              <a:rPr lang="en-US" sz="2200" dirty="0" smtClean="0"/>
              <a:t>Once macrophages become foam cells, they can replicate. </a:t>
            </a:r>
          </a:p>
          <a:p>
            <a:endParaRPr lang="en-US" sz="2200" dirty="0" smtClean="0"/>
          </a:p>
          <a:p>
            <a:r>
              <a:rPr lang="en-US" sz="2200" dirty="0" smtClean="0"/>
              <a:t>The factors that trigger macrophage cell division probably include M-CSF.</a:t>
            </a:r>
          </a:p>
          <a:p>
            <a:endParaRPr lang="en-US" sz="2200" dirty="0" smtClean="0"/>
          </a:p>
          <a:p>
            <a:r>
              <a:rPr lang="en-US" sz="2200" dirty="0" smtClean="0"/>
              <a:t>Other candidates for macrophage </a:t>
            </a:r>
            <a:r>
              <a:rPr lang="en-US" sz="2200" dirty="0" err="1" smtClean="0"/>
              <a:t>mitogens</a:t>
            </a:r>
            <a:r>
              <a:rPr lang="en-US" sz="2200" dirty="0" smtClean="0"/>
              <a:t> or co-</a:t>
            </a:r>
            <a:r>
              <a:rPr lang="en-US" sz="2200" dirty="0" err="1" smtClean="0"/>
              <a:t>mitogens</a:t>
            </a:r>
            <a:r>
              <a:rPr lang="en-US" sz="2200" dirty="0" smtClean="0"/>
              <a:t> include IL-3 and GM-CSF.</a:t>
            </a:r>
            <a:endParaRPr lang="en-US"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Evolution Of </a:t>
            </a:r>
            <a:r>
              <a:rPr lang="en-US" dirty="0" err="1" smtClean="0"/>
              <a:t>Atheroma</a:t>
            </a:r>
            <a:r>
              <a:rPr lang="en-US" dirty="0" smtClean="0"/>
              <a:t> </a:t>
            </a:r>
            <a:endParaRPr lang="en-US" dirty="0"/>
          </a:p>
        </p:txBody>
      </p:sp>
      <p:sp>
        <p:nvSpPr>
          <p:cNvPr id="3" name="Content Placeholder 2"/>
          <p:cNvSpPr>
            <a:spLocks noGrp="1"/>
          </p:cNvSpPr>
          <p:nvPr>
            <p:ph idx="1"/>
          </p:nvPr>
        </p:nvSpPr>
        <p:spPr>
          <a:xfrm>
            <a:off x="0" y="1219200"/>
            <a:ext cx="9144000" cy="5486400"/>
          </a:xfrm>
        </p:spPr>
        <p:txBody>
          <a:bodyPr>
            <a:normAutofit/>
          </a:bodyPr>
          <a:lstStyle/>
          <a:p>
            <a:pPr>
              <a:buNone/>
            </a:pPr>
            <a:r>
              <a:rPr lang="en-US" sz="2800" dirty="0" smtClean="0">
                <a:solidFill>
                  <a:schemeClr val="accent6">
                    <a:lumMod val="60000"/>
                    <a:lumOff val="40000"/>
                  </a:schemeClr>
                </a:solidFill>
              </a:rPr>
              <a:t>Mechanisms of Inflammation in </a:t>
            </a:r>
            <a:r>
              <a:rPr lang="en-US" sz="2800" dirty="0" err="1" smtClean="0">
                <a:solidFill>
                  <a:schemeClr val="accent6">
                    <a:lumMod val="60000"/>
                    <a:lumOff val="40000"/>
                  </a:schemeClr>
                </a:solidFill>
              </a:rPr>
              <a:t>Atheroma</a:t>
            </a:r>
            <a:r>
              <a:rPr lang="en-US" sz="2800" dirty="0" smtClean="0">
                <a:solidFill>
                  <a:schemeClr val="accent6">
                    <a:lumMod val="60000"/>
                    <a:lumOff val="40000"/>
                  </a:schemeClr>
                </a:solidFill>
              </a:rPr>
              <a:t> – Innate and Adaptive Immunity :</a:t>
            </a:r>
          </a:p>
          <a:p>
            <a:pPr>
              <a:buNone/>
            </a:pPr>
            <a:endParaRPr lang="en-US" sz="2800" dirty="0" smtClean="0">
              <a:solidFill>
                <a:schemeClr val="accent6">
                  <a:lumMod val="60000"/>
                  <a:lumOff val="40000"/>
                </a:schemeClr>
              </a:solidFill>
            </a:endParaRPr>
          </a:p>
          <a:p>
            <a:r>
              <a:rPr lang="en-US" sz="2200" dirty="0" smtClean="0"/>
              <a:t>Fundamental role of inflammation in </a:t>
            </a:r>
            <a:r>
              <a:rPr lang="en-US" sz="2200" dirty="0" err="1" smtClean="0"/>
              <a:t>atherogenesis</a:t>
            </a:r>
            <a:r>
              <a:rPr lang="en-US" sz="2200" dirty="0" smtClean="0"/>
              <a:t>.</a:t>
            </a:r>
          </a:p>
          <a:p>
            <a:endParaRPr lang="en-US" sz="2200" dirty="0" smtClean="0"/>
          </a:p>
          <a:p>
            <a:r>
              <a:rPr lang="en-US" sz="2200" dirty="0" smtClean="0"/>
              <a:t>The macrophage foam cells in established atherosclerotic lesion, are rich source of </a:t>
            </a:r>
            <a:r>
              <a:rPr lang="en-US" sz="2200" dirty="0" err="1" smtClean="0"/>
              <a:t>proinflammatory</a:t>
            </a:r>
            <a:r>
              <a:rPr lang="en-US" sz="2200" dirty="0" smtClean="0"/>
              <a:t> mediators.</a:t>
            </a:r>
          </a:p>
          <a:p>
            <a:endParaRPr lang="en-US" sz="2200" dirty="0" smtClean="0"/>
          </a:p>
          <a:p>
            <a:r>
              <a:rPr lang="en-US" sz="2200" dirty="0" smtClean="0"/>
              <a:t>These </a:t>
            </a:r>
            <a:r>
              <a:rPr lang="en-US" sz="2200" dirty="0" err="1" smtClean="0"/>
              <a:t>phagocytic</a:t>
            </a:r>
            <a:r>
              <a:rPr lang="en-US" sz="2200" dirty="0" smtClean="0"/>
              <a:t> cells also elaborate large quantities of oxidant species, such as superoxide anion, thus contribute to progression of lesions.</a:t>
            </a:r>
          </a:p>
          <a:p>
            <a:endParaRPr lang="en-US" sz="2200" dirty="0" smtClean="0"/>
          </a:p>
          <a:p>
            <a:r>
              <a:rPr lang="en-US" sz="2200" dirty="0" smtClean="0"/>
              <a:t>The term innate immunity describes this type of amplification of the inflammatory response that does not depend on antigenic stimulation.</a:t>
            </a:r>
          </a:p>
          <a:p>
            <a:endParaRPr lang="en-US" i="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200" dirty="0" smtClean="0"/>
              <a:t>In addition, </a:t>
            </a:r>
            <a:r>
              <a:rPr lang="en-US" sz="2200" dirty="0" err="1" smtClean="0"/>
              <a:t>dendritic</a:t>
            </a:r>
            <a:r>
              <a:rPr lang="en-US" sz="2200" dirty="0" smtClean="0"/>
              <a:t> cells in atherosclerotic lesions can present antigens to T cells that constitute an important minority of the leukocytes in atherosclerotic lesions.</a:t>
            </a:r>
          </a:p>
          <a:p>
            <a:endParaRPr lang="en-US" sz="2200" dirty="0" smtClean="0"/>
          </a:p>
          <a:p>
            <a:r>
              <a:rPr lang="en-US" sz="2200" dirty="0" smtClean="0"/>
              <a:t>Candidate antigens for stimulation of this adaptive immune response include modified lipoproteins, heat shock proteins, </a:t>
            </a:r>
            <a:r>
              <a:rPr lang="en-US" sz="2200" smtClean="0"/>
              <a:t>beta</a:t>
            </a:r>
            <a:r>
              <a:rPr lang="en-US" sz="2200" baseline="-25000" smtClean="0"/>
              <a:t>2</a:t>
            </a:r>
            <a:r>
              <a:rPr lang="en-US" sz="2200" smtClean="0"/>
              <a:t>-glycoprotein I b</a:t>
            </a:r>
            <a:r>
              <a:rPr lang="en-US" sz="2200" dirty="0" smtClean="0"/>
              <a:t>, and infectious agents.</a:t>
            </a:r>
          </a:p>
          <a:p>
            <a:endParaRPr lang="en-US" sz="2200" dirty="0" smtClean="0"/>
          </a:p>
          <a:p>
            <a:r>
              <a:rPr lang="en-US" sz="2200" dirty="0" smtClean="0"/>
              <a:t>Activated T cells then can secrete copious quantities of cytokines that can modulate </a:t>
            </a:r>
            <a:r>
              <a:rPr lang="en-US" sz="2200" dirty="0" err="1" smtClean="0"/>
              <a:t>atherogenesis</a:t>
            </a:r>
            <a:r>
              <a:rPr lang="en-US" sz="2200" dirty="0" smtClean="0"/>
              <a:t>.</a:t>
            </a:r>
          </a:p>
          <a:p>
            <a:endParaRPr lang="en-US"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371600"/>
            <a:ext cx="8686800" cy="4800600"/>
          </a:xfrm>
        </p:spPr>
        <p:txBody>
          <a:bodyPr>
            <a:normAutofit fontScale="70000" lnSpcReduction="20000"/>
          </a:bodyPr>
          <a:lstStyle/>
          <a:p>
            <a:pPr>
              <a:buNone/>
            </a:pPr>
            <a:r>
              <a:rPr lang="en-US" sz="3400" dirty="0" smtClean="0">
                <a:solidFill>
                  <a:schemeClr val="accent6">
                    <a:lumMod val="60000"/>
                    <a:lumOff val="40000"/>
                  </a:schemeClr>
                </a:solidFill>
              </a:rPr>
              <a:t>SMC Migration and Proliferation :</a:t>
            </a:r>
          </a:p>
          <a:p>
            <a:pPr>
              <a:buNone/>
            </a:pPr>
            <a:endParaRPr lang="en-US" sz="3100" dirty="0" smtClean="0">
              <a:solidFill>
                <a:schemeClr val="accent6">
                  <a:lumMod val="60000"/>
                  <a:lumOff val="40000"/>
                </a:schemeClr>
              </a:solidFill>
            </a:endParaRPr>
          </a:p>
          <a:p>
            <a:r>
              <a:rPr lang="en-US" sz="2900" dirty="0" smtClean="0"/>
              <a:t>Few SMCs probably arrive in arterial </a:t>
            </a:r>
            <a:r>
              <a:rPr lang="en-US" sz="2900" dirty="0" err="1" smtClean="0"/>
              <a:t>intima</a:t>
            </a:r>
            <a:r>
              <a:rPr lang="en-US" sz="2900" dirty="0" smtClean="0"/>
              <a:t> early in life, others accumulate in advancing </a:t>
            </a:r>
            <a:r>
              <a:rPr lang="en-US" sz="2900" dirty="0" err="1" smtClean="0"/>
              <a:t>atheroma</a:t>
            </a:r>
            <a:r>
              <a:rPr lang="en-US" sz="2900" dirty="0" smtClean="0"/>
              <a:t> after recruitment from the underlying media or arise from blood-borne precursors.</a:t>
            </a:r>
          </a:p>
          <a:p>
            <a:endParaRPr lang="en-US" sz="2900" dirty="0" smtClean="0"/>
          </a:p>
          <a:p>
            <a:r>
              <a:rPr lang="en-US" sz="2900" dirty="0" err="1" smtClean="0"/>
              <a:t>Chemoattractants</a:t>
            </a:r>
            <a:r>
              <a:rPr lang="en-US" sz="2900" dirty="0" smtClean="0"/>
              <a:t> for SMCs likely include molecules such as platelet-derived growth factor (PDGF).</a:t>
            </a:r>
          </a:p>
          <a:p>
            <a:endParaRPr lang="en-US" sz="2900" dirty="0" smtClean="0"/>
          </a:p>
          <a:p>
            <a:r>
              <a:rPr lang="en-US" sz="2900" dirty="0" smtClean="0"/>
              <a:t>SMCs in atherosclerotic </a:t>
            </a:r>
            <a:r>
              <a:rPr lang="en-US" sz="2900" dirty="0" err="1" smtClean="0"/>
              <a:t>intima</a:t>
            </a:r>
            <a:r>
              <a:rPr lang="en-US" sz="2900" dirty="0" smtClean="0"/>
              <a:t> can also multiply by cell division. </a:t>
            </a:r>
          </a:p>
          <a:p>
            <a:endParaRPr lang="en-US" sz="2900" dirty="0" smtClean="0"/>
          </a:p>
          <a:p>
            <a:r>
              <a:rPr lang="en-US" sz="2900" dirty="0" smtClean="0"/>
              <a:t>Estimated rates of division of SMCs in atherosclerotic lesions is less than 1%.</a:t>
            </a:r>
          </a:p>
          <a:p>
            <a:endParaRPr lang="en-US" sz="2900" dirty="0" smtClean="0"/>
          </a:p>
          <a:p>
            <a:r>
              <a:rPr lang="en-US" sz="2900" dirty="0" smtClean="0"/>
              <a:t>But even such indolent replication might yield considerable SMC accumulation during decades of lesion evolution.</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dirty="0" smtClean="0"/>
              <a:t>SMCs in the normal arterial tunica media differ considerably from those in the </a:t>
            </a:r>
            <a:r>
              <a:rPr lang="en-US" sz="2000" dirty="0" err="1" smtClean="0"/>
              <a:t>intima</a:t>
            </a:r>
            <a:r>
              <a:rPr lang="en-US" sz="2000" dirty="0" smtClean="0"/>
              <a:t> of an evolving </a:t>
            </a:r>
            <a:r>
              <a:rPr lang="en-US" sz="2000" dirty="0" err="1" smtClean="0"/>
              <a:t>atheroma</a:t>
            </a:r>
            <a:r>
              <a:rPr lang="en-US" sz="2000" dirty="0" smtClean="0"/>
              <a:t>.</a:t>
            </a:r>
          </a:p>
          <a:p>
            <a:endParaRPr lang="en-US" sz="2000" dirty="0" smtClean="0"/>
          </a:p>
          <a:p>
            <a:r>
              <a:rPr lang="en-US" sz="2000" dirty="0" smtClean="0"/>
              <a:t>SMCs in the atherosclerotic </a:t>
            </a:r>
            <a:r>
              <a:rPr lang="en-US" sz="2000" dirty="0" err="1" smtClean="0"/>
              <a:t>intima</a:t>
            </a:r>
            <a:r>
              <a:rPr lang="en-US" sz="2000" dirty="0" smtClean="0"/>
              <a:t> appear to exhibit a less mature phenotype than the quiescent SMCs in the normal arterial medial layer. </a:t>
            </a:r>
          </a:p>
          <a:p>
            <a:endParaRPr lang="en-US" sz="2000" dirty="0" smtClean="0"/>
          </a:p>
          <a:p>
            <a:r>
              <a:rPr lang="en-US" sz="2000" dirty="0" smtClean="0"/>
              <a:t>These SMCs in the </a:t>
            </a:r>
            <a:r>
              <a:rPr lang="en-US" sz="2000" dirty="0" err="1" smtClean="0"/>
              <a:t>intima</a:t>
            </a:r>
            <a:r>
              <a:rPr lang="en-US" sz="2000" dirty="0" smtClean="0"/>
              <a:t> have higher levels of the embryonic </a:t>
            </a:r>
            <a:r>
              <a:rPr lang="en-US" sz="2000" dirty="0" err="1" smtClean="0"/>
              <a:t>isoform</a:t>
            </a:r>
            <a:r>
              <a:rPr lang="en-US" sz="2000" dirty="0" smtClean="0"/>
              <a:t> of smooth muscle myosin.</a:t>
            </a:r>
          </a:p>
          <a:p>
            <a:endParaRPr lang="en-US" sz="2000" dirty="0" smtClean="0"/>
          </a:p>
          <a:p>
            <a:r>
              <a:rPr lang="en-US" sz="2000" dirty="0" smtClean="0"/>
              <a:t>These </a:t>
            </a:r>
            <a:r>
              <a:rPr lang="en-US" sz="2000" dirty="0" err="1" smtClean="0"/>
              <a:t>intimal</a:t>
            </a:r>
            <a:r>
              <a:rPr lang="en-US" sz="2000" dirty="0" smtClean="0"/>
              <a:t> SMCs in </a:t>
            </a:r>
            <a:r>
              <a:rPr lang="en-US" sz="2000" dirty="0" err="1" smtClean="0"/>
              <a:t>atheroma</a:t>
            </a:r>
            <a:r>
              <a:rPr lang="en-US" sz="2000" dirty="0" smtClean="0"/>
              <a:t> appear morphologically distinct as well.</a:t>
            </a:r>
          </a:p>
          <a:p>
            <a:endParaRPr lang="en-US" sz="2000" dirty="0" smtClean="0"/>
          </a:p>
          <a:p>
            <a:r>
              <a:rPr lang="en-US" sz="2000" dirty="0" smtClean="0"/>
              <a:t>They contain more rough endoplasmic reticulum and fewer contractile fibers than do normal medial SMCs.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Interesting Facts </a:t>
            </a:r>
            <a:endParaRPr lang="en-US" dirty="0"/>
          </a:p>
        </p:txBody>
      </p:sp>
      <p:sp>
        <p:nvSpPr>
          <p:cNvPr id="3" name="Content Placeholder 2"/>
          <p:cNvSpPr>
            <a:spLocks noGrp="1"/>
          </p:cNvSpPr>
          <p:nvPr>
            <p:ph idx="1"/>
          </p:nvPr>
        </p:nvSpPr>
        <p:spPr>
          <a:xfrm>
            <a:off x="457200" y="1493837"/>
            <a:ext cx="8229600" cy="4525963"/>
          </a:xfrm>
        </p:spPr>
        <p:txBody>
          <a:bodyPr>
            <a:noAutofit/>
          </a:bodyPr>
          <a:lstStyle/>
          <a:p>
            <a:r>
              <a:rPr lang="en-US" sz="2000" dirty="0" smtClean="0"/>
              <a:t>Atherosclerosis </a:t>
            </a:r>
            <a:r>
              <a:rPr lang="en-US" sz="2000" dirty="0"/>
              <a:t>can involve both large and mid-size arteries diffusely </a:t>
            </a:r>
            <a:r>
              <a:rPr lang="en-US" sz="2000" dirty="0" smtClean="0"/>
              <a:t>.</a:t>
            </a:r>
          </a:p>
          <a:p>
            <a:endParaRPr lang="en-US" sz="2000" dirty="0" smtClean="0"/>
          </a:p>
          <a:p>
            <a:r>
              <a:rPr lang="en-US" sz="2000" dirty="0" smtClean="0"/>
              <a:t>Asymptomatic </a:t>
            </a:r>
            <a:r>
              <a:rPr lang="en-US" sz="2000" dirty="0"/>
              <a:t>individuals have </a:t>
            </a:r>
            <a:r>
              <a:rPr lang="en-US" sz="2000" dirty="0" err="1"/>
              <a:t>intimal</a:t>
            </a:r>
            <a:r>
              <a:rPr lang="en-US" sz="2000" dirty="0"/>
              <a:t> lesions in their coronary or carotid arteries even in the early decades of life. </a:t>
            </a:r>
            <a:endParaRPr lang="en-US" sz="2000" dirty="0" smtClean="0"/>
          </a:p>
          <a:p>
            <a:endParaRPr lang="en-US" sz="2000" dirty="0" smtClean="0"/>
          </a:p>
          <a:p>
            <a:r>
              <a:rPr lang="en-US" sz="2000" dirty="0"/>
              <a:t>W</a:t>
            </a:r>
            <a:r>
              <a:rPr lang="en-US" sz="2000" dirty="0" smtClean="0"/>
              <a:t>hy its clinical manifestations occur only at certain times?</a:t>
            </a:r>
          </a:p>
          <a:p>
            <a:endParaRPr lang="en-US" sz="2000" dirty="0" smtClean="0"/>
          </a:p>
          <a:p>
            <a:r>
              <a:rPr lang="en-US" sz="2000" dirty="0"/>
              <a:t>A</a:t>
            </a:r>
            <a:r>
              <a:rPr lang="en-US" sz="2000" dirty="0" smtClean="0"/>
              <a:t>therosclerosis </a:t>
            </a:r>
            <a:r>
              <a:rPr lang="en-US" sz="2000" dirty="0"/>
              <a:t>produces focal </a:t>
            </a:r>
            <a:r>
              <a:rPr lang="en-US" sz="2000" dirty="0" err="1"/>
              <a:t>stenoses</a:t>
            </a:r>
            <a:r>
              <a:rPr lang="en-US" sz="2000" dirty="0"/>
              <a:t> in certain areas of affected vessels much more than in others. </a:t>
            </a:r>
            <a:endParaRPr lang="en-US" sz="2000" dirty="0" smtClean="0"/>
          </a:p>
          <a:p>
            <a:endParaRPr lang="en-US" sz="2000" dirty="0" smtClean="0"/>
          </a:p>
          <a:p>
            <a:r>
              <a:rPr lang="en-US" sz="2000" dirty="0"/>
              <a:t>W</a:t>
            </a:r>
            <a:r>
              <a:rPr lang="en-US" sz="2000" dirty="0" smtClean="0"/>
              <a:t>hy atherosclerosis affects certain regions of the arterial tree preferentially?</a:t>
            </a:r>
          </a:p>
          <a:p>
            <a:endParaRPr lang="en-US"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525963"/>
          </a:xfrm>
        </p:spPr>
        <p:txBody>
          <a:bodyPr>
            <a:noAutofit/>
          </a:bodyPr>
          <a:lstStyle/>
          <a:p>
            <a:r>
              <a:rPr lang="en-US" sz="2000" dirty="0" smtClean="0"/>
              <a:t>Accumulation of SMCs during atherosclerosis and growth of the </a:t>
            </a:r>
            <a:r>
              <a:rPr lang="en-US" sz="2000" dirty="0" err="1" smtClean="0"/>
              <a:t>intima</a:t>
            </a:r>
            <a:r>
              <a:rPr lang="en-US" sz="2000" dirty="0" smtClean="0"/>
              <a:t> may not occur in a continuous and linear fashion. </a:t>
            </a:r>
          </a:p>
          <a:p>
            <a:endParaRPr lang="en-US" sz="2000" dirty="0" smtClean="0"/>
          </a:p>
          <a:p>
            <a:r>
              <a:rPr lang="en-US" sz="2000" dirty="0" smtClean="0"/>
              <a:t>Rather, “crises” may punctuate the history of an </a:t>
            </a:r>
            <a:r>
              <a:rPr lang="en-US" sz="2000" dirty="0" err="1" smtClean="0"/>
              <a:t>atheroma</a:t>
            </a:r>
            <a:r>
              <a:rPr lang="en-US" sz="2000" dirty="0" smtClean="0"/>
              <a:t>, during which bursts of smooth muscle replication or migration may occur.</a:t>
            </a:r>
          </a:p>
          <a:p>
            <a:endParaRPr lang="en-US" sz="2000" dirty="0" smtClean="0"/>
          </a:p>
          <a:p>
            <a:r>
              <a:rPr lang="en-US" sz="2000" dirty="0" smtClean="0"/>
              <a:t>In addition to SMC replication, death of these cells may also participate in complication of atherosclerotic plaque.</a:t>
            </a:r>
          </a:p>
          <a:p>
            <a:endParaRPr lang="en-US" sz="2000" dirty="0" smtClean="0"/>
          </a:p>
          <a:p>
            <a:r>
              <a:rPr lang="en-US" sz="2000" dirty="0" smtClean="0"/>
              <a:t>Apoptosis may occur in response to inflammatory cytokines present in the evolving </a:t>
            </a:r>
            <a:r>
              <a:rPr lang="en-US" sz="2000" dirty="0" err="1" smtClean="0"/>
              <a:t>atheroma</a:t>
            </a:r>
            <a:r>
              <a:rPr lang="en-US" sz="2000" dirty="0" smtClean="0"/>
              <a:t>.</a:t>
            </a:r>
          </a:p>
          <a:p>
            <a:endParaRPr lang="en-US" sz="2000" dirty="0" smtClean="0"/>
          </a:p>
          <a:p>
            <a:r>
              <a:rPr lang="en-US" sz="2000" dirty="0" smtClean="0"/>
              <a:t>Thus, SMC accumulation in growing atherosclerotic plaque probably results from a tug-of-war between cell replication and cell death.</a:t>
            </a:r>
          </a:p>
          <a:p>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219765" y="1066800"/>
            <a:ext cx="8695635"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400" dirty="0" smtClean="0">
                <a:solidFill>
                  <a:schemeClr val="accent6">
                    <a:lumMod val="60000"/>
                    <a:lumOff val="40000"/>
                  </a:schemeClr>
                </a:solidFill>
              </a:rPr>
              <a:t>Arterial ECM :</a:t>
            </a:r>
          </a:p>
          <a:p>
            <a:endParaRPr lang="en-US" sz="2000" dirty="0" smtClean="0"/>
          </a:p>
          <a:p>
            <a:r>
              <a:rPr lang="en-US" sz="2000" dirty="0" smtClean="0"/>
              <a:t>ECM makes much of the volume of an advanced atherosclerotic plaque. </a:t>
            </a:r>
          </a:p>
          <a:p>
            <a:endParaRPr lang="en-US" sz="2000" dirty="0" smtClean="0"/>
          </a:p>
          <a:p>
            <a:r>
              <a:rPr lang="en-US" sz="2000" dirty="0" smtClean="0"/>
              <a:t>The major ECM macromolecules that accumulate in </a:t>
            </a:r>
            <a:r>
              <a:rPr lang="en-US" sz="2000" dirty="0" err="1" smtClean="0"/>
              <a:t>atheroma</a:t>
            </a:r>
            <a:r>
              <a:rPr lang="en-US" sz="2000" dirty="0" smtClean="0"/>
              <a:t> include interstitial collagens (types I and III) and </a:t>
            </a:r>
            <a:r>
              <a:rPr lang="en-US" sz="2000" dirty="0" err="1" smtClean="0"/>
              <a:t>proteoglycans</a:t>
            </a:r>
            <a:r>
              <a:rPr lang="en-US" sz="2000" dirty="0" smtClean="0"/>
              <a:t> such as </a:t>
            </a:r>
            <a:r>
              <a:rPr lang="en-US" sz="2000" dirty="0" err="1" smtClean="0"/>
              <a:t>versican</a:t>
            </a:r>
            <a:r>
              <a:rPr lang="en-US" sz="2000" dirty="0" smtClean="0"/>
              <a:t>, </a:t>
            </a:r>
            <a:r>
              <a:rPr lang="en-US" sz="2000" dirty="0" err="1" smtClean="0"/>
              <a:t>biglycan</a:t>
            </a:r>
            <a:r>
              <a:rPr lang="en-US" sz="2000" dirty="0" smtClean="0"/>
              <a:t>, </a:t>
            </a:r>
            <a:r>
              <a:rPr lang="en-US" sz="2000" dirty="0" err="1" smtClean="0"/>
              <a:t>aggrecan</a:t>
            </a:r>
            <a:r>
              <a:rPr lang="en-US" sz="2000" dirty="0" smtClean="0"/>
              <a:t>, and </a:t>
            </a:r>
            <a:r>
              <a:rPr lang="en-US" sz="2000" dirty="0" err="1" smtClean="0"/>
              <a:t>decorin</a:t>
            </a:r>
            <a:r>
              <a:rPr lang="en-US" sz="2000" dirty="0" smtClean="0"/>
              <a:t>. </a:t>
            </a:r>
          </a:p>
          <a:p>
            <a:endParaRPr lang="en-US" sz="2000" dirty="0" smtClean="0"/>
          </a:p>
          <a:p>
            <a:r>
              <a:rPr lang="en-US" sz="2000" dirty="0" err="1" smtClean="0"/>
              <a:t>Elastin</a:t>
            </a:r>
            <a:r>
              <a:rPr lang="en-US" sz="2000" dirty="0" smtClean="0"/>
              <a:t> fibers may also accumulate in atherosclerotic plaques. </a:t>
            </a:r>
          </a:p>
          <a:p>
            <a:endParaRPr lang="en-US" sz="2000" dirty="0" smtClean="0"/>
          </a:p>
          <a:p>
            <a:r>
              <a:rPr lang="en-US" sz="2000" dirty="0" smtClean="0"/>
              <a:t>Arterial SMCs produce these matrix molecules.</a:t>
            </a:r>
          </a:p>
          <a:p>
            <a:endParaRPr 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Stimuli for excessive collagen production by SMCs include PDGF and TGF-β.</a:t>
            </a:r>
          </a:p>
          <a:p>
            <a:pPr>
              <a:buNone/>
            </a:pPr>
            <a:endParaRPr lang="en-US" sz="2000" dirty="0" smtClean="0"/>
          </a:p>
          <a:p>
            <a:r>
              <a:rPr lang="en-US" sz="2000" dirty="0" smtClean="0"/>
              <a:t>ECM secretion also depends on a balance between formation and breakdown.</a:t>
            </a:r>
          </a:p>
          <a:p>
            <a:endParaRPr lang="en-US" sz="2000" dirty="0" smtClean="0"/>
          </a:p>
          <a:p>
            <a:r>
              <a:rPr lang="en-US" sz="2000" dirty="0" smtClean="0"/>
              <a:t>ECM molecules break down is catalyzed in part by catabolic enzymes known as matrix </a:t>
            </a:r>
            <a:r>
              <a:rPr lang="en-US" sz="2000" dirty="0" err="1" smtClean="0"/>
              <a:t>metalloproteinases</a:t>
            </a:r>
            <a:r>
              <a:rPr lang="en-US" sz="2000" dirty="0" smtClean="0"/>
              <a:t> (MMPs). </a:t>
            </a:r>
          </a:p>
          <a:p>
            <a:endParaRPr lang="en-US" sz="2000" dirty="0" smtClean="0"/>
          </a:p>
          <a:p>
            <a:r>
              <a:rPr lang="en-US" sz="2000" dirty="0" smtClean="0"/>
              <a:t>Dissolution of ECM macromolecules undoubtedly plays a role in migration of SMCs, traversing the </a:t>
            </a:r>
            <a:r>
              <a:rPr lang="en-US" sz="2000" dirty="0" err="1" smtClean="0"/>
              <a:t>elastin</a:t>
            </a:r>
            <a:r>
              <a:rPr lang="en-US" sz="2000" dirty="0" smtClean="0"/>
              <a:t>-rich internal elastic lamina.</a:t>
            </a:r>
          </a:p>
          <a:p>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4525963"/>
          </a:xfrm>
        </p:spPr>
        <p:txBody>
          <a:bodyPr>
            <a:noAutofit/>
          </a:bodyPr>
          <a:lstStyle/>
          <a:p>
            <a:r>
              <a:rPr lang="en-US" sz="2000" dirty="0" smtClean="0"/>
              <a:t>ECM breakdown also plays a role in arterial remodeling that accompanies lesion growth. </a:t>
            </a:r>
          </a:p>
          <a:p>
            <a:endParaRPr lang="en-US" sz="2000" dirty="0" smtClean="0"/>
          </a:p>
          <a:p>
            <a:r>
              <a:rPr lang="en-US" sz="2000" dirty="0" smtClean="0"/>
              <a:t>During the early life of an </a:t>
            </a:r>
            <a:r>
              <a:rPr lang="en-US" sz="2000" dirty="0" err="1" smtClean="0"/>
              <a:t>atheromatous</a:t>
            </a:r>
            <a:r>
              <a:rPr lang="en-US" sz="2000" dirty="0" smtClean="0"/>
              <a:t> lesion, plaques grow outwardly, in an </a:t>
            </a:r>
            <a:r>
              <a:rPr lang="en-US" sz="2000" dirty="0" err="1" smtClean="0"/>
              <a:t>abluminal</a:t>
            </a:r>
            <a:r>
              <a:rPr lang="en-US" sz="2000" dirty="0" smtClean="0"/>
              <a:t> direction.</a:t>
            </a:r>
          </a:p>
          <a:p>
            <a:endParaRPr lang="en-US" sz="2000" dirty="0" smtClean="0"/>
          </a:p>
          <a:p>
            <a:r>
              <a:rPr lang="en-US" sz="2000" dirty="0" smtClean="0"/>
              <a:t>This outward growth of the </a:t>
            </a:r>
            <a:r>
              <a:rPr lang="en-US" sz="2000" dirty="0" err="1" smtClean="0"/>
              <a:t>intima</a:t>
            </a:r>
            <a:r>
              <a:rPr lang="en-US" sz="2000" dirty="0" smtClean="0"/>
              <a:t> leads to an increase in caliber of entire artery. </a:t>
            </a:r>
          </a:p>
          <a:p>
            <a:endParaRPr lang="en-US" sz="2000" dirty="0" smtClean="0"/>
          </a:p>
          <a:p>
            <a:r>
              <a:rPr lang="en-US" sz="2000" dirty="0" smtClean="0"/>
              <a:t>This so-called positive remodeling or compensatory enlargement must involve turnover of ECM molecules to accommodate circumferential growth of artery. </a:t>
            </a:r>
          </a:p>
          <a:p>
            <a:endParaRPr lang="en-US" sz="2000" dirty="0" smtClean="0"/>
          </a:p>
          <a:p>
            <a:r>
              <a:rPr lang="en-US" sz="2000" dirty="0" smtClean="0"/>
              <a:t>Luminal </a:t>
            </a:r>
            <a:r>
              <a:rPr lang="en-US" sz="2000" dirty="0" err="1" smtClean="0"/>
              <a:t>stenosis</a:t>
            </a:r>
            <a:r>
              <a:rPr lang="en-US" sz="2000" dirty="0" smtClean="0"/>
              <a:t> tends to occur only after plaque burden exceeds some 40% of cross-sectional area of artery.</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93837"/>
            <a:ext cx="8229600" cy="4525963"/>
          </a:xfrm>
        </p:spPr>
        <p:txBody>
          <a:bodyPr>
            <a:normAutofit lnSpcReduction="10000"/>
          </a:bodyPr>
          <a:lstStyle/>
          <a:p>
            <a:pPr>
              <a:buNone/>
            </a:pPr>
            <a:r>
              <a:rPr lang="en-US" sz="2400" dirty="0" smtClean="0">
                <a:solidFill>
                  <a:schemeClr val="accent6">
                    <a:lumMod val="60000"/>
                    <a:lumOff val="40000"/>
                  </a:schemeClr>
                </a:solidFill>
              </a:rPr>
              <a:t>Angiogenesis in Plaques :</a:t>
            </a:r>
          </a:p>
          <a:p>
            <a:endParaRPr lang="en-US" sz="2000" dirty="0" smtClean="0"/>
          </a:p>
          <a:p>
            <a:r>
              <a:rPr lang="en-US" sz="2000" dirty="0" smtClean="0"/>
              <a:t>Atherosclerotic plaques develop their own microcirculation as they grow.</a:t>
            </a:r>
          </a:p>
          <a:p>
            <a:endParaRPr lang="en-US" sz="2000" dirty="0" smtClean="0"/>
          </a:p>
          <a:p>
            <a:r>
              <a:rPr lang="en-US" sz="2000" dirty="0" smtClean="0"/>
              <a:t>These </a:t>
            </a:r>
            <a:r>
              <a:rPr lang="en-US" sz="2000" dirty="0" err="1" smtClean="0"/>
              <a:t>microvessels</a:t>
            </a:r>
            <a:r>
              <a:rPr lang="en-US" sz="2000" dirty="0" smtClean="0"/>
              <a:t> probably form in response to </a:t>
            </a:r>
            <a:r>
              <a:rPr lang="en-US" sz="2000" dirty="0" err="1" smtClean="0"/>
              <a:t>angiogenic</a:t>
            </a:r>
            <a:r>
              <a:rPr lang="en-US" sz="2000" dirty="0" smtClean="0"/>
              <a:t> peptides </a:t>
            </a:r>
            <a:r>
              <a:rPr lang="en-US" sz="2000" dirty="0" err="1" smtClean="0"/>
              <a:t>overexpressed</a:t>
            </a:r>
            <a:r>
              <a:rPr lang="en-US" sz="2000" dirty="0" smtClean="0"/>
              <a:t> in </a:t>
            </a:r>
            <a:r>
              <a:rPr lang="en-US" sz="2000" dirty="0" err="1" smtClean="0"/>
              <a:t>atheroma</a:t>
            </a:r>
            <a:r>
              <a:rPr lang="en-US" sz="2000" dirty="0" smtClean="0"/>
              <a:t> like vascular endothelial growth factor (VEGF), forms of fibroblast growth factors, placental growth factor (</a:t>
            </a:r>
            <a:r>
              <a:rPr lang="en-US" sz="2000" dirty="0" err="1" smtClean="0"/>
              <a:t>PlGF</a:t>
            </a:r>
            <a:r>
              <a:rPr lang="en-US" sz="2000" dirty="0" smtClean="0"/>
              <a:t>), and </a:t>
            </a:r>
            <a:r>
              <a:rPr lang="en-US" sz="2000" dirty="0" err="1" smtClean="0"/>
              <a:t>oncostatin</a:t>
            </a:r>
            <a:r>
              <a:rPr lang="en-US" sz="2000" dirty="0" smtClean="0"/>
              <a:t> M.</a:t>
            </a:r>
          </a:p>
          <a:p>
            <a:endParaRPr lang="en-US" sz="2000" dirty="0" smtClean="0"/>
          </a:p>
          <a:p>
            <a:r>
              <a:rPr lang="en-US" sz="2000" dirty="0" smtClean="0"/>
              <a:t>These </a:t>
            </a:r>
            <a:r>
              <a:rPr lang="en-US" sz="2000" dirty="0" err="1" smtClean="0"/>
              <a:t>microvessels</a:t>
            </a:r>
            <a:r>
              <a:rPr lang="en-US" sz="2000" dirty="0" smtClean="0"/>
              <a:t> within plaques probably have considerable functional significance. </a:t>
            </a:r>
          </a:p>
          <a:p>
            <a:endParaRPr lang="en-US" sz="2000" dirty="0" smtClean="0"/>
          </a:p>
          <a:p>
            <a:r>
              <a:rPr lang="en-US" sz="2000" dirty="0" smtClean="0"/>
              <a:t>They provide a relatively large surface area for trafficking of leukocytes.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525963"/>
          </a:xfrm>
        </p:spPr>
        <p:txBody>
          <a:bodyPr>
            <a:normAutofit/>
          </a:bodyPr>
          <a:lstStyle/>
          <a:p>
            <a:r>
              <a:rPr lang="en-US" sz="2000" dirty="0" smtClean="0"/>
              <a:t>This </a:t>
            </a:r>
            <a:r>
              <a:rPr lang="en-US" sz="2000" dirty="0" err="1" smtClean="0"/>
              <a:t>microvascular</a:t>
            </a:r>
            <a:r>
              <a:rPr lang="en-US" sz="2000" dirty="0" smtClean="0"/>
              <a:t> endothelium displays VCAM-1 much more prominently than does the </a:t>
            </a:r>
            <a:r>
              <a:rPr lang="en-US" sz="2000" dirty="0" err="1" smtClean="0"/>
              <a:t>macrovascular</a:t>
            </a:r>
            <a:r>
              <a:rPr lang="en-US" sz="2000" dirty="0" smtClean="0"/>
              <a:t> endothelium overlying the plaque. </a:t>
            </a:r>
          </a:p>
          <a:p>
            <a:endParaRPr lang="en-US" sz="2000" dirty="0" smtClean="0"/>
          </a:p>
          <a:p>
            <a:r>
              <a:rPr lang="en-US" sz="2000" dirty="0" smtClean="0"/>
              <a:t>They may also allow growth of plaque, overcoming diffusion limitations on oxygen and nutrient supply, in analogy with concept of tumor </a:t>
            </a:r>
            <a:r>
              <a:rPr lang="en-US" sz="2000" dirty="0" err="1" smtClean="0"/>
              <a:t>angiogenic</a:t>
            </a:r>
            <a:r>
              <a:rPr lang="en-US" sz="2000" dirty="0" smtClean="0"/>
              <a:t> factors and growth of malignant lesions.</a:t>
            </a:r>
          </a:p>
          <a:p>
            <a:endParaRPr lang="en-US" sz="2000" dirty="0" smtClean="0"/>
          </a:p>
          <a:p>
            <a:r>
              <a:rPr lang="en-US" sz="2000" dirty="0" smtClean="0"/>
              <a:t>These </a:t>
            </a:r>
            <a:r>
              <a:rPr lang="en-US" sz="2000" dirty="0" err="1" smtClean="0"/>
              <a:t>microvessels</a:t>
            </a:r>
            <a:r>
              <a:rPr lang="en-US" sz="2000" dirty="0" smtClean="0"/>
              <a:t> may be friable and prone to rupture.</a:t>
            </a:r>
          </a:p>
          <a:p>
            <a:endParaRPr lang="en-US" sz="2000" dirty="0" smtClean="0"/>
          </a:p>
          <a:p>
            <a:r>
              <a:rPr lang="en-US" sz="2000" dirty="0" smtClean="0"/>
              <a:t>Hemorrhage and thrombosis in situ could promote a local round of SMC proliferation and matrix accumulation.</a:t>
            </a:r>
          </a:p>
          <a:p>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400" dirty="0" smtClean="0">
                <a:solidFill>
                  <a:schemeClr val="accent6">
                    <a:lumMod val="60000"/>
                    <a:lumOff val="40000"/>
                  </a:schemeClr>
                </a:solidFill>
              </a:rPr>
              <a:t>Plaque Mineralization :</a:t>
            </a:r>
          </a:p>
          <a:p>
            <a:endParaRPr lang="en-US" sz="2000" dirty="0" smtClean="0"/>
          </a:p>
          <a:p>
            <a:r>
              <a:rPr lang="en-US" sz="2000" dirty="0" smtClean="0"/>
              <a:t>Plaques often develop areas of calcification as they evolve.</a:t>
            </a:r>
          </a:p>
          <a:p>
            <a:endParaRPr lang="en-US" sz="2000" dirty="0" smtClean="0"/>
          </a:p>
          <a:p>
            <a:r>
              <a:rPr lang="en-US" sz="2000" dirty="0" err="1" smtClean="0"/>
              <a:t>Atheroma</a:t>
            </a:r>
            <a:r>
              <a:rPr lang="en-US" sz="2000" dirty="0" smtClean="0"/>
              <a:t> calcification shares many mechanisms with bone formation.</a:t>
            </a:r>
          </a:p>
          <a:p>
            <a:endParaRPr lang="en-US" sz="2000" dirty="0" smtClean="0"/>
          </a:p>
          <a:p>
            <a:r>
              <a:rPr lang="en-US" sz="2000" dirty="0" smtClean="0"/>
              <a:t>Receptor activator of NF-</a:t>
            </a:r>
            <a:r>
              <a:rPr lang="el-GR" sz="2000" dirty="0" smtClean="0"/>
              <a:t>κ</a:t>
            </a:r>
            <a:r>
              <a:rPr lang="en-US" sz="2000" dirty="0" smtClean="0"/>
              <a:t>B </a:t>
            </a:r>
            <a:r>
              <a:rPr lang="en-US" sz="2000" dirty="0" err="1" smtClean="0"/>
              <a:t>ligand</a:t>
            </a:r>
            <a:r>
              <a:rPr lang="en-US" sz="2000" dirty="0" smtClean="0"/>
              <a:t> (RANKL), a member of TNF family, appears to promote SMC mineral formation through a bone morphogenetic protein 4 (BMP4) –dependent pathway. </a:t>
            </a:r>
          </a:p>
          <a:p>
            <a:endParaRPr lang="en-US" sz="2000" dirty="0" smtClean="0"/>
          </a:p>
          <a:p>
            <a:r>
              <a:rPr lang="en-US" sz="2000" dirty="0" err="1" smtClean="0"/>
              <a:t>Osteoprotegerin</a:t>
            </a:r>
            <a:r>
              <a:rPr lang="en-US" sz="2000" dirty="0" smtClean="0"/>
              <a:t> can antagonize plaque mineralization by inhibiting RANKL signaling.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Atherosclerosis</a:t>
            </a:r>
            <a:endParaRPr lang="en-US" dirty="0"/>
          </a:p>
        </p:txBody>
      </p:sp>
      <p:sp>
        <p:nvSpPr>
          <p:cNvPr id="3" name="Content Placeholder 2"/>
          <p:cNvSpPr>
            <a:spLocks noGrp="1"/>
          </p:cNvSpPr>
          <p:nvPr>
            <p:ph idx="1"/>
          </p:nvPr>
        </p:nvSpPr>
        <p:spPr>
          <a:xfrm>
            <a:off x="457200" y="1722437"/>
            <a:ext cx="8229600" cy="4525963"/>
          </a:xfrm>
        </p:spPr>
        <p:txBody>
          <a:bodyPr>
            <a:normAutofit lnSpcReduction="10000"/>
          </a:bodyPr>
          <a:lstStyle/>
          <a:p>
            <a:pPr>
              <a:buNone/>
            </a:pPr>
            <a:r>
              <a:rPr lang="en-US" sz="2400" dirty="0" smtClean="0">
                <a:solidFill>
                  <a:schemeClr val="accent6">
                    <a:lumMod val="60000"/>
                    <a:lumOff val="40000"/>
                  </a:schemeClr>
                </a:solidFill>
              </a:rPr>
              <a:t>Arterial </a:t>
            </a:r>
            <a:r>
              <a:rPr lang="en-US" sz="2400" dirty="0" err="1" smtClean="0">
                <a:solidFill>
                  <a:schemeClr val="accent6">
                    <a:lumMod val="60000"/>
                    <a:lumOff val="40000"/>
                  </a:schemeClr>
                </a:solidFill>
              </a:rPr>
              <a:t>Stenosis</a:t>
            </a:r>
            <a:r>
              <a:rPr lang="en-US" sz="2400" dirty="0" smtClean="0">
                <a:solidFill>
                  <a:schemeClr val="accent6">
                    <a:lumMod val="60000"/>
                    <a:lumOff val="40000"/>
                  </a:schemeClr>
                </a:solidFill>
              </a:rPr>
              <a:t> and their Consequences :</a:t>
            </a:r>
          </a:p>
          <a:p>
            <a:pPr>
              <a:buNone/>
            </a:pPr>
            <a:endParaRPr lang="en-US" sz="2400" dirty="0" smtClean="0">
              <a:solidFill>
                <a:schemeClr val="accent6">
                  <a:lumMod val="60000"/>
                  <a:lumOff val="40000"/>
                </a:schemeClr>
              </a:solidFill>
            </a:endParaRPr>
          </a:p>
          <a:p>
            <a:r>
              <a:rPr lang="en-US" sz="2000" dirty="0" smtClean="0"/>
              <a:t>After plaque burden exceeds the capacity of  artery to remodel outward, encroachment on arterial lumen begins.</a:t>
            </a:r>
          </a:p>
          <a:p>
            <a:endParaRPr lang="en-US" sz="2000" dirty="0" smtClean="0"/>
          </a:p>
          <a:p>
            <a:r>
              <a:rPr lang="en-US" sz="2000" dirty="0" smtClean="0"/>
              <a:t>Lesions that produce </a:t>
            </a:r>
            <a:r>
              <a:rPr lang="en-US" sz="2000" dirty="0" err="1" smtClean="0"/>
              <a:t>stenoses</a:t>
            </a:r>
            <a:r>
              <a:rPr lang="en-US" sz="2000" dirty="0" smtClean="0"/>
              <a:t> of  &gt; 60% can cause flow limitations under conditions of increased demand.</a:t>
            </a:r>
          </a:p>
          <a:p>
            <a:endParaRPr lang="en-US" sz="2000" dirty="0" smtClean="0"/>
          </a:p>
          <a:p>
            <a:r>
              <a:rPr lang="en-US" sz="2000" dirty="0" smtClean="0"/>
              <a:t>This type of </a:t>
            </a:r>
            <a:r>
              <a:rPr lang="en-US" sz="2000" dirty="0" err="1" smtClean="0"/>
              <a:t>athero</a:t>
            </a:r>
            <a:r>
              <a:rPr lang="en-US" sz="2000" dirty="0" smtClean="0"/>
              <a:t>-occlusive disease commonly produces chronic stable angina or intermittent </a:t>
            </a:r>
            <a:r>
              <a:rPr lang="en-US" sz="2000" dirty="0" err="1" smtClean="0"/>
              <a:t>claudication</a:t>
            </a:r>
            <a:r>
              <a:rPr lang="en-US" sz="2000" dirty="0" smtClean="0"/>
              <a:t> .</a:t>
            </a:r>
          </a:p>
          <a:p>
            <a:endParaRPr lang="en-US" sz="2000" dirty="0" smtClean="0"/>
          </a:p>
          <a:p>
            <a:r>
              <a:rPr lang="en-US" sz="2000" dirty="0" smtClean="0"/>
              <a:t>Thrombosis, complicating a non occlusive plaque, most often causes episodes of unstable angina or acute MI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These findings do not imply that small </a:t>
            </a:r>
            <a:r>
              <a:rPr lang="en-US" sz="2000" dirty="0" err="1" smtClean="0"/>
              <a:t>atheromas</a:t>
            </a:r>
            <a:r>
              <a:rPr lang="en-US" sz="2000" dirty="0" smtClean="0"/>
              <a:t> cause most MIs.</a:t>
            </a:r>
          </a:p>
          <a:p>
            <a:pPr>
              <a:buNone/>
            </a:pPr>
            <a:r>
              <a:rPr lang="en-US" sz="2000" dirty="0" smtClean="0"/>
              <a:t> </a:t>
            </a:r>
          </a:p>
          <a:p>
            <a:r>
              <a:rPr lang="en-US" sz="2000" dirty="0" smtClean="0"/>
              <a:t>Indeed, culprit lesions of acute MI may be sizeable; but they may not produce a critical luminal narrowing because of compensatory enlargement. </a:t>
            </a:r>
          </a:p>
          <a:p>
            <a:endParaRPr lang="en-US" sz="2000" dirty="0" smtClean="0"/>
          </a:p>
          <a:p>
            <a:r>
              <a:rPr lang="en-US" sz="2000" dirty="0" smtClean="0"/>
              <a:t>High -grade </a:t>
            </a:r>
            <a:r>
              <a:rPr lang="en-US" sz="2000" dirty="0" err="1" smtClean="0"/>
              <a:t>stenoses</a:t>
            </a:r>
            <a:r>
              <a:rPr lang="en-US" sz="2000" dirty="0" smtClean="0"/>
              <a:t> more likely cause acute MI than do non occlusive lesions.</a:t>
            </a:r>
          </a:p>
          <a:p>
            <a:endParaRPr lang="en-US" sz="2000" dirty="0" smtClean="0"/>
          </a:p>
          <a:p>
            <a:r>
              <a:rPr lang="en-US" sz="2000" dirty="0" smtClean="0"/>
              <a:t>Since the non critical </a:t>
            </a:r>
            <a:r>
              <a:rPr lang="en-US" sz="2000" dirty="0" err="1" smtClean="0"/>
              <a:t>stenoses</a:t>
            </a:r>
            <a:r>
              <a:rPr lang="en-US" sz="2000" dirty="0" smtClean="0"/>
              <a:t> outnumber tight focal lesions in a given coronary tree, the lesser </a:t>
            </a:r>
            <a:r>
              <a:rPr lang="en-US" sz="2000" dirty="0" err="1" smtClean="0"/>
              <a:t>stenoses</a:t>
            </a:r>
            <a:r>
              <a:rPr lang="en-US" sz="2000" dirty="0" smtClean="0"/>
              <a:t> cause more infarctions even though high-grade </a:t>
            </a:r>
            <a:r>
              <a:rPr lang="en-US" sz="2000" dirty="0" err="1" smtClean="0"/>
              <a:t>stenoses</a:t>
            </a:r>
            <a:r>
              <a:rPr lang="en-US" sz="2000" dirty="0" smtClean="0"/>
              <a:t> have a greater individual probability of causing MIs.</a:t>
            </a:r>
          </a:p>
          <a:p>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98637"/>
            <a:ext cx="8229600" cy="4525963"/>
          </a:xfrm>
        </p:spPr>
        <p:txBody>
          <a:bodyPr>
            <a:normAutofit/>
          </a:bodyPr>
          <a:lstStyle/>
          <a:p>
            <a:r>
              <a:rPr lang="en-US" sz="2000" dirty="0" smtClean="0"/>
              <a:t>Few human diseases have a longer “incubation” period than atherosclerosis </a:t>
            </a:r>
          </a:p>
          <a:p>
            <a:endParaRPr lang="en-US" sz="2000" dirty="0" smtClean="0"/>
          </a:p>
          <a:p>
            <a:r>
              <a:rPr lang="en-US" sz="2000" dirty="0" smtClean="0"/>
              <a:t>Despite this indolent time course, the dreaded complications of </a:t>
            </a:r>
            <a:r>
              <a:rPr lang="en-US" sz="2000" dirty="0" err="1" smtClean="0"/>
              <a:t>atheroma</a:t>
            </a:r>
            <a:r>
              <a:rPr lang="en-US" sz="2000" dirty="0" smtClean="0"/>
              <a:t>—such as MI, unstable angina, and stroke—typically occur suddenly.</a:t>
            </a:r>
          </a:p>
          <a:p>
            <a:pPr>
              <a:buNone/>
            </a:pPr>
            <a:endParaRPr lang="en-US" sz="2000" dirty="0" smtClean="0"/>
          </a:p>
          <a:p>
            <a:r>
              <a:rPr lang="en-US" sz="2000" dirty="0" smtClean="0"/>
              <a:t>Atherosclerosis also displays heterogeneity in time; this disease has both chronic and acute manifestations. </a:t>
            </a:r>
          </a:p>
          <a:p>
            <a:endParaRPr lang="en-US" sz="2000" dirty="0" smtClean="0"/>
          </a:p>
          <a:p>
            <a:r>
              <a:rPr lang="en-US" sz="2000" dirty="0" smtClean="0"/>
              <a:t>Its role in the narrowing, or </a:t>
            </a:r>
            <a:r>
              <a:rPr lang="en-US" sz="2000" dirty="0" err="1" smtClean="0"/>
              <a:t>stenosis</a:t>
            </a:r>
            <a:r>
              <a:rPr lang="en-US" sz="2000" dirty="0" smtClean="0"/>
              <a:t>, of some vessels and in the dilation, or </a:t>
            </a:r>
            <a:r>
              <a:rPr lang="en-US" sz="2000" dirty="0" err="1" smtClean="0"/>
              <a:t>ectasia</a:t>
            </a:r>
            <a:r>
              <a:rPr lang="en-US" sz="2000" dirty="0" smtClean="0"/>
              <a:t>, of others. </a:t>
            </a:r>
          </a:p>
          <a:p>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5135563"/>
          </a:xfrm>
        </p:spPr>
        <p:txBody>
          <a:bodyPr>
            <a:normAutofit fontScale="92500"/>
          </a:bodyPr>
          <a:lstStyle/>
          <a:p>
            <a:pPr>
              <a:buNone/>
            </a:pPr>
            <a:r>
              <a:rPr lang="en-US" sz="2600" dirty="0" smtClean="0">
                <a:solidFill>
                  <a:schemeClr val="accent6">
                    <a:lumMod val="60000"/>
                    <a:lumOff val="40000"/>
                  </a:schemeClr>
                </a:solidFill>
              </a:rPr>
              <a:t>Thrombosis and </a:t>
            </a:r>
            <a:r>
              <a:rPr lang="en-US" sz="2600" dirty="0" err="1" smtClean="0">
                <a:solidFill>
                  <a:schemeClr val="accent6">
                    <a:lumMod val="60000"/>
                    <a:lumOff val="40000"/>
                  </a:schemeClr>
                </a:solidFill>
              </a:rPr>
              <a:t>Atheroma</a:t>
            </a:r>
            <a:r>
              <a:rPr lang="en-US" sz="2600" dirty="0" smtClean="0">
                <a:solidFill>
                  <a:schemeClr val="accent6">
                    <a:lumMod val="60000"/>
                    <a:lumOff val="40000"/>
                  </a:schemeClr>
                </a:solidFill>
              </a:rPr>
              <a:t> Complication :</a:t>
            </a:r>
          </a:p>
          <a:p>
            <a:pPr>
              <a:buNone/>
            </a:pPr>
            <a:endParaRPr lang="en-US" sz="2600" dirty="0" smtClean="0">
              <a:solidFill>
                <a:schemeClr val="accent6">
                  <a:lumMod val="60000"/>
                  <a:lumOff val="40000"/>
                </a:schemeClr>
              </a:solidFill>
            </a:endParaRPr>
          </a:p>
          <a:p>
            <a:r>
              <a:rPr lang="en-US" sz="2200" dirty="0" smtClean="0"/>
              <a:t>critical mechanism for transition from chronic to acute atherosclerosis.</a:t>
            </a:r>
          </a:p>
          <a:p>
            <a:endParaRPr lang="en-US" sz="2200" dirty="0" smtClean="0"/>
          </a:p>
          <a:p>
            <a:r>
              <a:rPr lang="en-US" sz="2200" dirty="0" smtClean="0"/>
              <a:t>A physical disruption of the atherosclerotic plaque commonly causes acute thrombosis.</a:t>
            </a:r>
          </a:p>
          <a:p>
            <a:endParaRPr lang="en-US" sz="2200" dirty="0" smtClean="0"/>
          </a:p>
          <a:p>
            <a:pPr>
              <a:buNone/>
            </a:pPr>
            <a:r>
              <a:rPr lang="en-US" sz="2600" dirty="0" smtClean="0">
                <a:solidFill>
                  <a:schemeClr val="accent6">
                    <a:lumMod val="60000"/>
                    <a:lumOff val="40000"/>
                  </a:schemeClr>
                </a:solidFill>
              </a:rPr>
              <a:t>Plaque Rupture and Thrombosis :</a:t>
            </a:r>
          </a:p>
          <a:p>
            <a:endParaRPr lang="en-US" sz="2200" dirty="0" smtClean="0"/>
          </a:p>
          <a:p>
            <a:r>
              <a:rPr lang="en-US" sz="2200" dirty="0" smtClean="0"/>
              <a:t>Accounts for 2/3 cases of acute MI.</a:t>
            </a:r>
          </a:p>
          <a:p>
            <a:endParaRPr lang="en-US" sz="2200" dirty="0" smtClean="0"/>
          </a:p>
          <a:p>
            <a:r>
              <a:rPr lang="en-US" sz="2200" dirty="0" smtClean="0"/>
              <a:t>Reflects an imbalance between forces that impinge on plaque’s cap and mechanical strength of fibrous cap. </a:t>
            </a: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17637"/>
            <a:ext cx="8229600" cy="4525963"/>
          </a:xfrm>
        </p:spPr>
        <p:txBody>
          <a:bodyPr>
            <a:normAutofit lnSpcReduction="10000"/>
          </a:bodyPr>
          <a:lstStyle/>
          <a:p>
            <a:r>
              <a:rPr lang="en-US" sz="2000" dirty="0" smtClean="0"/>
              <a:t>Interstitial forms of collagen provide most of biomechanical resistance to disruption of fibrous cap. </a:t>
            </a:r>
          </a:p>
          <a:p>
            <a:endParaRPr lang="en-US" sz="2000" dirty="0" smtClean="0"/>
          </a:p>
          <a:p>
            <a:r>
              <a:rPr lang="en-US" sz="2000" dirty="0" smtClean="0"/>
              <a:t>Hence, metabolism of collagen probably participates in regulating the propensity of a plaque to rupture. </a:t>
            </a:r>
          </a:p>
          <a:p>
            <a:endParaRPr lang="en-US" sz="2000" dirty="0" smtClean="0"/>
          </a:p>
          <a:p>
            <a:r>
              <a:rPr lang="en-US" sz="2000" dirty="0" smtClean="0"/>
              <a:t>Factors that decrease collagen synthesis by SMCs can impair their ability to repair and to maintain the plaque’s fibrous cap.</a:t>
            </a:r>
          </a:p>
          <a:p>
            <a:endParaRPr lang="en-US" sz="2000" dirty="0" smtClean="0"/>
          </a:p>
          <a:p>
            <a:r>
              <a:rPr lang="en-US" sz="2000" dirty="0" smtClean="0"/>
              <a:t>Thinning of the plaque’s fibrous cap, explains why they are prone to rupture and cause fatal MI.</a:t>
            </a:r>
          </a:p>
          <a:p>
            <a:endParaRPr lang="en-US" sz="2000" dirty="0" smtClean="0"/>
          </a:p>
          <a:p>
            <a:r>
              <a:rPr lang="en-US" sz="2000" dirty="0" smtClean="0"/>
              <a:t>Another feature of the so-called vulnerable atherosclerotic plaque defined by pathologic analysis is a relative lack of SMCs.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8229600" cy="4525963"/>
          </a:xfrm>
        </p:spPr>
        <p:txBody>
          <a:bodyPr>
            <a:noAutofit/>
          </a:bodyPr>
          <a:lstStyle/>
          <a:p>
            <a:r>
              <a:rPr lang="en-US" sz="2000" dirty="0" smtClean="0"/>
              <a:t>A prominent accumulation of macrophages and a large lipid pool is a third </a:t>
            </a:r>
            <a:r>
              <a:rPr lang="en-US" sz="2000" dirty="0" err="1" smtClean="0"/>
              <a:t>microanatomic</a:t>
            </a:r>
            <a:r>
              <a:rPr lang="en-US" sz="2000" dirty="0" smtClean="0"/>
              <a:t> feature of the so-called vulnerable atherosclerotic plaque.</a:t>
            </a:r>
          </a:p>
          <a:p>
            <a:endParaRPr lang="en-US" sz="2000" dirty="0" smtClean="0"/>
          </a:p>
          <a:p>
            <a:r>
              <a:rPr lang="en-US" sz="2000" dirty="0" smtClean="0"/>
              <a:t>A large lipid pool can serve to concentrate biomechanical forces on shoulder regions of plaques, which are common sites of rupture of fibrous cap. </a:t>
            </a:r>
          </a:p>
          <a:p>
            <a:endParaRPr lang="en-US" sz="2000" dirty="0" smtClean="0"/>
          </a:p>
          <a:p>
            <a:r>
              <a:rPr lang="en-US" sz="2000" dirty="0" smtClean="0"/>
              <a:t>Activated macrophage produces the cytokines and the matrix-degrading enzymes.</a:t>
            </a:r>
          </a:p>
          <a:p>
            <a:endParaRPr lang="en-US" sz="2000" dirty="0" smtClean="0"/>
          </a:p>
          <a:p>
            <a:r>
              <a:rPr lang="en-US" sz="2000" dirty="0" smtClean="0"/>
              <a:t>Apoptotic macrophages and SMCs can generate particulate tissue factor, a potential instigator of </a:t>
            </a:r>
            <a:r>
              <a:rPr lang="en-US" sz="2000" dirty="0" err="1" smtClean="0"/>
              <a:t>microvascular</a:t>
            </a:r>
            <a:r>
              <a:rPr lang="en-US" sz="2000" dirty="0" smtClean="0"/>
              <a:t> thrombosis after spontaneous or iatrogenic plaque disruption. </a:t>
            </a:r>
          </a:p>
          <a:p>
            <a:endParaRPr lang="en-US" sz="2000" dirty="0" smtClean="0"/>
          </a:p>
          <a:p>
            <a:r>
              <a:rPr lang="en-US" sz="2000" dirty="0" smtClean="0"/>
              <a:t>The success of lipid-lowering therapy relates to reduced accumulation of lipid and a decrease in inflammation and plaque </a:t>
            </a:r>
            <a:r>
              <a:rPr lang="en-US" sz="2000" dirty="0" err="1" smtClean="0"/>
              <a:t>thrombogenicity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685800"/>
            <a:ext cx="9144000" cy="5715000"/>
          </a:xfrm>
        </p:spPr>
        <p:txBody>
          <a:bodyPr>
            <a:normAutofit fontScale="62500" lnSpcReduction="20000"/>
          </a:bodyPr>
          <a:lstStyle/>
          <a:p>
            <a:pPr>
              <a:buNone/>
            </a:pPr>
            <a:r>
              <a:rPr lang="en-US" sz="3800" dirty="0" smtClean="0">
                <a:solidFill>
                  <a:schemeClr val="accent6">
                    <a:lumMod val="60000"/>
                    <a:lumOff val="40000"/>
                  </a:schemeClr>
                </a:solidFill>
              </a:rPr>
              <a:t>Superficial Erosion of Plaques :</a:t>
            </a:r>
          </a:p>
          <a:p>
            <a:pPr>
              <a:buNone/>
            </a:pPr>
            <a:endParaRPr lang="en-US" sz="3800" dirty="0" smtClean="0">
              <a:solidFill>
                <a:schemeClr val="accent6">
                  <a:lumMod val="60000"/>
                  <a:lumOff val="40000"/>
                </a:schemeClr>
              </a:solidFill>
            </a:endParaRPr>
          </a:p>
          <a:p>
            <a:r>
              <a:rPr lang="en-US" dirty="0" smtClean="0"/>
              <a:t>Accounts for </a:t>
            </a:r>
            <a:r>
              <a:rPr lang="en-US" dirty="0" err="1" smtClean="0"/>
              <a:t>upto</a:t>
            </a:r>
            <a:r>
              <a:rPr lang="en-US" dirty="0" smtClean="0"/>
              <a:t> a 1/4 cases of acute MI.</a:t>
            </a:r>
          </a:p>
          <a:p>
            <a:endParaRPr lang="en-US" baseline="30000" dirty="0" smtClean="0"/>
          </a:p>
          <a:p>
            <a:r>
              <a:rPr lang="en-US" dirty="0" smtClean="0"/>
              <a:t>The </a:t>
            </a:r>
            <a:r>
              <a:rPr lang="en-US" dirty="0" err="1" smtClean="0"/>
              <a:t>pathobiology</a:t>
            </a:r>
            <a:r>
              <a:rPr lang="en-US" dirty="0" smtClean="0"/>
              <a:t> is much less understood.</a:t>
            </a:r>
          </a:p>
          <a:p>
            <a:endParaRPr lang="en-US" dirty="0" smtClean="0"/>
          </a:p>
          <a:p>
            <a:r>
              <a:rPr lang="en-US" dirty="0" smtClean="0"/>
              <a:t>More likely to cause fatal acute MI in women and in individuals with </a:t>
            </a:r>
            <a:r>
              <a:rPr lang="en-US" dirty="0" err="1" smtClean="0"/>
              <a:t>hypertriglyceridemia</a:t>
            </a:r>
            <a:r>
              <a:rPr lang="en-US" dirty="0" smtClean="0"/>
              <a:t> and DM.</a:t>
            </a:r>
          </a:p>
          <a:p>
            <a:endParaRPr lang="en-US" dirty="0" smtClean="0"/>
          </a:p>
          <a:p>
            <a:r>
              <a:rPr lang="en-US" dirty="0" smtClean="0"/>
              <a:t> Apoptosis of ECs could contribute to desquamation of ECs in areas of superficial erosion. </a:t>
            </a:r>
          </a:p>
          <a:p>
            <a:endParaRPr lang="en-US" dirty="0" smtClean="0"/>
          </a:p>
          <a:p>
            <a:r>
              <a:rPr lang="en-US" dirty="0" smtClean="0"/>
              <a:t>MMPs, such as </a:t>
            </a:r>
            <a:r>
              <a:rPr lang="en-US" dirty="0" err="1" smtClean="0"/>
              <a:t>gelatinases</a:t>
            </a:r>
            <a:r>
              <a:rPr lang="en-US" dirty="0" smtClean="0"/>
              <a:t> might degrade </a:t>
            </a:r>
            <a:r>
              <a:rPr lang="en-US" dirty="0" err="1" smtClean="0"/>
              <a:t>nonfibrillar</a:t>
            </a:r>
            <a:r>
              <a:rPr lang="en-US" dirty="0" smtClean="0"/>
              <a:t> collagen of basement membrane and sever </a:t>
            </a:r>
            <a:r>
              <a:rPr lang="en-US" dirty="0" err="1" smtClean="0"/>
              <a:t>tetherings</a:t>
            </a:r>
            <a:r>
              <a:rPr lang="en-US" dirty="0" smtClean="0"/>
              <a:t> of EC and promote their desquamation.</a:t>
            </a:r>
          </a:p>
          <a:p>
            <a:endParaRPr lang="en-US" dirty="0" smtClean="0"/>
          </a:p>
          <a:p>
            <a:r>
              <a:rPr lang="en-US" dirty="0" smtClean="0"/>
              <a:t>Most plaque disruptions do not give rise to clinically apparent coronary events.</a:t>
            </a:r>
          </a:p>
          <a:p>
            <a:endParaRPr lang="en-US" dirty="0" smtClean="0"/>
          </a:p>
          <a:p>
            <a:r>
              <a:rPr lang="en-US" dirty="0" smtClean="0"/>
              <a:t>Plaque disruptions with healing underlie many thrombi that cause sudden death, indicating that </a:t>
            </a:r>
            <a:r>
              <a:rPr lang="en-US" dirty="0" err="1" smtClean="0"/>
              <a:t>nonocclusive</a:t>
            </a:r>
            <a:r>
              <a:rPr lang="en-US" dirty="0" smtClean="0"/>
              <a:t> thrombosis may precede the mortal event.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4525963"/>
          </a:xfrm>
        </p:spPr>
        <p:txBody>
          <a:bodyPr>
            <a:noAutofit/>
          </a:bodyPr>
          <a:lstStyle/>
          <a:p>
            <a:pPr>
              <a:buNone/>
            </a:pPr>
            <a:r>
              <a:rPr lang="en-US" sz="2400" dirty="0" err="1" smtClean="0">
                <a:solidFill>
                  <a:schemeClr val="accent6">
                    <a:lumMod val="60000"/>
                    <a:lumOff val="40000"/>
                  </a:schemeClr>
                </a:solidFill>
              </a:rPr>
              <a:t>Diffue</a:t>
            </a:r>
            <a:r>
              <a:rPr lang="en-US" sz="2400" dirty="0" smtClean="0">
                <a:solidFill>
                  <a:schemeClr val="accent6">
                    <a:lumMod val="60000"/>
                    <a:lumOff val="40000"/>
                  </a:schemeClr>
                </a:solidFill>
              </a:rPr>
              <a:t> and Systemic Nature of Plaque Vulnerability :</a:t>
            </a:r>
          </a:p>
          <a:p>
            <a:endParaRPr lang="en-US" sz="2000" dirty="0" smtClean="0"/>
          </a:p>
          <a:p>
            <a:r>
              <a:rPr lang="en-US" sz="2000" dirty="0" smtClean="0"/>
              <a:t>Studies at autopsy of atherosclerotic plaques that caused fatal thrombosis brought notion of vulnerable high-risk plaque.</a:t>
            </a:r>
          </a:p>
          <a:p>
            <a:endParaRPr lang="en-US" sz="2000" dirty="0" smtClean="0"/>
          </a:p>
          <a:p>
            <a:r>
              <a:rPr lang="en-US" sz="2000" dirty="0" smtClean="0"/>
              <a:t>Current evidence suggests that more than one such high-risk plaque often resides in a given coronary tree.</a:t>
            </a:r>
          </a:p>
          <a:p>
            <a:endParaRPr lang="en-US" sz="2000" dirty="0" smtClean="0"/>
          </a:p>
          <a:p>
            <a:r>
              <a:rPr lang="en-US" sz="2000" dirty="0" smtClean="0"/>
              <a:t>There is an </a:t>
            </a:r>
            <a:r>
              <a:rPr lang="en-US" sz="2000" dirty="0" err="1" smtClean="0"/>
              <a:t>asso</a:t>
            </a:r>
            <a:r>
              <a:rPr lang="en-US" sz="2000" dirty="0" smtClean="0"/>
              <a:t> of lesions that cause acute manifestations (“culprit lesions”) with positive remodeling or compensatory enlargement of arteries.</a:t>
            </a:r>
          </a:p>
          <a:p>
            <a:endParaRPr lang="en-US" sz="2000" dirty="0" smtClean="0"/>
          </a:p>
          <a:p>
            <a:r>
              <a:rPr lang="en-US" sz="2000" dirty="0" smtClean="0"/>
              <a:t>Inflammation precedes the acute coronary syndrome.</a:t>
            </a:r>
          </a:p>
          <a:p>
            <a:r>
              <a:rPr lang="en-US" sz="2000" dirty="0" smtClean="0"/>
              <a:t>Inflammation thought to characterize the so-called vulnerable plaque appears widespread.</a:t>
            </a:r>
          </a:p>
          <a:p>
            <a:endParaRPr lang="en-US" sz="2000" dirty="0" smtClean="0"/>
          </a:p>
          <a:p>
            <a:r>
              <a:rPr lang="en-US" sz="2000" dirty="0" smtClean="0"/>
              <a:t>Various systemic markers of inflammation, such as C-reactive protein, increase in patients at risk for ACS. </a:t>
            </a:r>
          </a:p>
          <a:p>
            <a:endParaRPr lang="en-US"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8437"/>
            <a:ext cx="8229600" cy="4525963"/>
          </a:xfrm>
        </p:spPr>
        <p:txBody>
          <a:bodyPr>
            <a:noAutofit/>
          </a:bodyPr>
          <a:lstStyle/>
          <a:p>
            <a:endParaRPr lang="en-US" sz="2000" dirty="0" smtClean="0"/>
          </a:p>
          <a:p>
            <a:r>
              <a:rPr lang="en-US" sz="2000" dirty="0" smtClean="0"/>
              <a:t>This has important therapeutic implications such that, in addition to appropriately deployed local revascularization strategies, individuals should also receive systemic therapy aimed at stabilizing the usually multiple high-risk lesions that may cause recurrent events.</a:t>
            </a:r>
          </a:p>
          <a:p>
            <a:endParaRPr lang="en-US" sz="2000" dirty="0" smtClean="0"/>
          </a:p>
          <a:p>
            <a:r>
              <a:rPr lang="en-US" sz="2000" dirty="0" smtClean="0"/>
              <a:t>Thrombosis depends not only on the “solid state” of the plaque that may rupture or erode to trigger thrombosis, but also on the “fluid phase” of blood that determines the consequences of a given plaque disruption.</a:t>
            </a:r>
          </a:p>
          <a:p>
            <a:endParaRPr lang="en-US" sz="2000" dirty="0" smtClean="0"/>
          </a:p>
          <a:p>
            <a:r>
              <a:rPr lang="en-US" sz="2000" dirty="0" smtClean="0"/>
              <a:t>Level of fibrinogen in the fluid phase of blood can influence whether a plaque disruption will cause an occlusive thrombus or merely a small mural thrombus. </a:t>
            </a:r>
          </a:p>
          <a:p>
            <a:endParaRPr lang="en-US" sz="2000" dirty="0" smtClean="0"/>
          </a:p>
          <a:p>
            <a:r>
              <a:rPr lang="en-US" sz="2000" dirty="0" smtClean="0"/>
              <a:t>levels of inhibitors of </a:t>
            </a:r>
            <a:r>
              <a:rPr lang="en-US" sz="2000" dirty="0" err="1" smtClean="0"/>
              <a:t>fibrinolysis</a:t>
            </a:r>
            <a:r>
              <a:rPr lang="en-US" sz="2000" dirty="0" smtClean="0"/>
              <a:t>, such as PAI-1, will impede the ability of endogenous </a:t>
            </a:r>
            <a:r>
              <a:rPr lang="en-US" sz="2000" dirty="0" err="1" smtClean="0"/>
              <a:t>plasminogen</a:t>
            </a:r>
            <a:r>
              <a:rPr lang="en-US" sz="2000" dirty="0" smtClean="0"/>
              <a:t> activator to limit thrombus growth or persistence. </a:t>
            </a:r>
          </a:p>
          <a:p>
            <a:endParaRPr lang="en-US" sz="2000" dirty="0" smtClean="0"/>
          </a:p>
          <a:p>
            <a:r>
              <a:rPr lang="en-US" sz="2000" dirty="0" smtClean="0"/>
              <a:t>Inflammation regulates both the fluid-phase and solid-state factors .</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Cases Of Arteriosclerosis</a:t>
            </a:r>
            <a:endParaRPr lang="en-US" dirty="0"/>
          </a:p>
        </p:txBody>
      </p:sp>
      <p:sp>
        <p:nvSpPr>
          <p:cNvPr id="3" name="Content Placeholder 2"/>
          <p:cNvSpPr>
            <a:spLocks noGrp="1"/>
          </p:cNvSpPr>
          <p:nvPr>
            <p:ph idx="1"/>
          </p:nvPr>
        </p:nvSpPr>
        <p:spPr/>
        <p:txBody>
          <a:bodyPr>
            <a:noAutofit/>
          </a:bodyPr>
          <a:lstStyle/>
          <a:p>
            <a:pPr>
              <a:buNone/>
            </a:pPr>
            <a:r>
              <a:rPr lang="en-US" sz="2400" dirty="0" err="1" smtClean="0">
                <a:solidFill>
                  <a:schemeClr val="accent6">
                    <a:lumMod val="60000"/>
                    <a:lumOff val="40000"/>
                  </a:schemeClr>
                </a:solidFill>
              </a:rPr>
              <a:t>Restenosis</a:t>
            </a:r>
            <a:r>
              <a:rPr lang="en-US" sz="2400" dirty="0" smtClean="0">
                <a:solidFill>
                  <a:schemeClr val="accent6">
                    <a:lumMod val="60000"/>
                    <a:lumOff val="40000"/>
                  </a:schemeClr>
                </a:solidFill>
              </a:rPr>
              <a:t> after Arterial Intervention :</a:t>
            </a:r>
          </a:p>
          <a:p>
            <a:endParaRPr lang="en-US" sz="2000" dirty="0" smtClean="0"/>
          </a:p>
          <a:p>
            <a:r>
              <a:rPr lang="en-US" sz="2000" dirty="0" err="1" smtClean="0"/>
              <a:t>Restenosis</a:t>
            </a:r>
            <a:r>
              <a:rPr lang="en-US" sz="2000" dirty="0" smtClean="0"/>
              <a:t> and In-stent </a:t>
            </a:r>
            <a:r>
              <a:rPr lang="en-US" sz="2000" dirty="0" err="1" smtClean="0"/>
              <a:t>Restenosis</a:t>
            </a:r>
            <a:r>
              <a:rPr lang="en-US" sz="2000" dirty="0" smtClean="0"/>
              <a:t> (ISR) after PCI represent special cases of arterial </a:t>
            </a:r>
            <a:r>
              <a:rPr lang="en-US" sz="2000" dirty="0" err="1" smtClean="0"/>
              <a:t>hyperplastic</a:t>
            </a:r>
            <a:r>
              <a:rPr lang="en-US" sz="2000" dirty="0" smtClean="0"/>
              <a:t> disease. </a:t>
            </a:r>
          </a:p>
          <a:p>
            <a:endParaRPr lang="en-US" sz="2000" dirty="0" smtClean="0"/>
          </a:p>
          <a:p>
            <a:r>
              <a:rPr lang="en-US" sz="2000" dirty="0" smtClean="0"/>
              <a:t>IVUS studies suggested that a substantial proportion of loss of luminal caliber after balloon angioplasty resulted from a constriction of vessel from adventitial side (negative remodeling). </a:t>
            </a:r>
          </a:p>
          <a:p>
            <a:endParaRPr lang="en-US" sz="2000" dirty="0" smtClean="0"/>
          </a:p>
          <a:p>
            <a:r>
              <a:rPr lang="en-US" sz="2000" dirty="0" smtClean="0"/>
              <a:t>These observations renewed interest in adventitial inflammation, with scar formation and wound contraction as a mechanism of arterial constriction after balloon angioplasty.</a:t>
            </a:r>
          </a:p>
          <a:p>
            <a:endParaRPr lang="en-US" sz="2000" dirty="0" smtClean="0"/>
          </a:p>
          <a:p>
            <a:r>
              <a:rPr lang="en-US" sz="2000" dirty="0" smtClean="0"/>
              <a:t>Widespread use of stents has changed the face of the </a:t>
            </a:r>
            <a:r>
              <a:rPr lang="en-US" sz="2000" dirty="0" err="1" smtClean="0"/>
              <a:t>restenosis</a:t>
            </a:r>
            <a:r>
              <a:rPr lang="en-US" sz="2000" dirty="0" smtClean="0"/>
              <a:t> problem. </a:t>
            </a: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smtClean="0"/>
              <a:t>ISR, in contrast to </a:t>
            </a:r>
            <a:r>
              <a:rPr lang="en-US" sz="2000" dirty="0" err="1" smtClean="0"/>
              <a:t>restenosis</a:t>
            </a:r>
            <a:r>
              <a:rPr lang="en-US" sz="2000" dirty="0" smtClean="0"/>
              <a:t>, depends uniquely on </a:t>
            </a:r>
            <a:r>
              <a:rPr lang="en-US" sz="2000" dirty="0" err="1" smtClean="0"/>
              <a:t>intimal</a:t>
            </a:r>
            <a:r>
              <a:rPr lang="en-US" sz="2000" dirty="0" smtClean="0"/>
              <a:t> thickening.</a:t>
            </a:r>
          </a:p>
          <a:p>
            <a:endParaRPr lang="en-US" sz="2000" dirty="0" smtClean="0"/>
          </a:p>
          <a:p>
            <a:r>
              <a:rPr lang="en-US" sz="2000" dirty="0" err="1" smtClean="0"/>
              <a:t>Histologic</a:t>
            </a:r>
            <a:r>
              <a:rPr lang="en-US" sz="2000" dirty="0" smtClean="0"/>
              <a:t> analyses reveal that a much of the volume of ISR lesion is made up of “</a:t>
            </a:r>
            <a:r>
              <a:rPr lang="en-US" sz="2000" dirty="0" err="1" smtClean="0"/>
              <a:t>myxomatous</a:t>
            </a:r>
            <a:r>
              <a:rPr lang="en-US" sz="2000" dirty="0" smtClean="0"/>
              <a:t>” tissue, comprising occasional </a:t>
            </a:r>
            <a:r>
              <a:rPr lang="en-US" sz="2000" dirty="0" err="1" smtClean="0"/>
              <a:t>stellate</a:t>
            </a:r>
            <a:r>
              <a:rPr lang="en-US" sz="2000" dirty="0" smtClean="0"/>
              <a:t> SMCs embedded in a loose and highly hydrated ECM. </a:t>
            </a:r>
          </a:p>
          <a:p>
            <a:endParaRPr lang="en-US" sz="2000" dirty="0" smtClean="0"/>
          </a:p>
          <a:p>
            <a:r>
              <a:rPr lang="en-US" sz="2000" dirty="0" smtClean="0"/>
              <a:t>Currently, DES have shown great benefit in preventing ISR, but with an increased risk of late stent thrombosis.</a:t>
            </a:r>
          </a:p>
          <a:p>
            <a:endParaRPr lang="en-US" sz="2000" dirty="0" smtClean="0"/>
          </a:p>
          <a:p>
            <a:r>
              <a:rPr lang="en-US" sz="2000" dirty="0" smtClean="0"/>
              <a:t>The risk of late thrombosis after radiation </a:t>
            </a:r>
            <a:r>
              <a:rPr lang="en-US" sz="2000" dirty="0" err="1" smtClean="0"/>
              <a:t>brachytherapy</a:t>
            </a:r>
            <a:r>
              <a:rPr lang="en-US" sz="2000" dirty="0" smtClean="0"/>
              <a:t> or DES may relate to impaired endothelial healing, with the attendant loss of anticoagulant and </a:t>
            </a:r>
            <a:r>
              <a:rPr lang="en-US" sz="2000" dirty="0" err="1" smtClean="0"/>
              <a:t>profibrinolytic</a:t>
            </a:r>
            <a:r>
              <a:rPr lang="en-US" sz="2000" dirty="0" smtClean="0"/>
              <a:t> properties of normal </a:t>
            </a:r>
            <a:r>
              <a:rPr lang="en-US" sz="2000" dirty="0" err="1" smtClean="0"/>
              <a:t>intimal</a:t>
            </a:r>
            <a:r>
              <a:rPr lang="en-US" sz="2000" dirty="0" smtClean="0"/>
              <a:t> lining.</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4525963"/>
          </a:xfrm>
        </p:spPr>
        <p:txBody>
          <a:bodyPr>
            <a:noAutofit/>
          </a:bodyPr>
          <a:lstStyle/>
          <a:p>
            <a:pPr>
              <a:buNone/>
            </a:pPr>
            <a:r>
              <a:rPr lang="en-US" sz="2400" dirty="0" smtClean="0">
                <a:solidFill>
                  <a:schemeClr val="accent6">
                    <a:lumMod val="60000"/>
                    <a:lumOff val="40000"/>
                  </a:schemeClr>
                </a:solidFill>
              </a:rPr>
              <a:t>Accelerated Arteriosclerosis after Transplantation :</a:t>
            </a:r>
          </a:p>
          <a:p>
            <a:endParaRPr lang="en-US" sz="2000" dirty="0" smtClean="0"/>
          </a:p>
          <a:p>
            <a:r>
              <a:rPr lang="en-US" sz="2000" dirty="0" smtClean="0"/>
              <a:t>After advent of effective immunosuppressive </a:t>
            </a:r>
            <a:r>
              <a:rPr lang="en-US" sz="2000" dirty="0" smtClean="0"/>
              <a:t>therapy, </a:t>
            </a:r>
            <a:r>
              <a:rPr lang="en-US" sz="2000" dirty="0" smtClean="0"/>
              <a:t>the major limitation to long-term survival of cardiac </a:t>
            </a:r>
            <a:r>
              <a:rPr lang="en-US" sz="2000" dirty="0" err="1" smtClean="0"/>
              <a:t>allografts</a:t>
            </a:r>
            <a:r>
              <a:rPr lang="en-US" sz="2000" dirty="0" smtClean="0"/>
              <a:t> is development of an accelerated form of arterial </a:t>
            </a:r>
            <a:r>
              <a:rPr lang="en-US" sz="2000" dirty="0" err="1" smtClean="0"/>
              <a:t>hyperplastic</a:t>
            </a:r>
            <a:r>
              <a:rPr lang="en-US" sz="2000" dirty="0" smtClean="0"/>
              <a:t> disease.</a:t>
            </a:r>
          </a:p>
          <a:p>
            <a:endParaRPr lang="en-US" sz="2000" dirty="0" smtClean="0"/>
          </a:p>
          <a:p>
            <a:r>
              <a:rPr lang="en-US" sz="2000" dirty="0" smtClean="0"/>
              <a:t>Often presents a diagnostic challenge. </a:t>
            </a:r>
          </a:p>
          <a:p>
            <a:endParaRPr lang="en-US" sz="2000" dirty="0" smtClean="0"/>
          </a:p>
          <a:p>
            <a:r>
              <a:rPr lang="en-US" sz="2000" dirty="0" smtClean="0"/>
              <a:t>Pt. may not experience typical </a:t>
            </a:r>
            <a:r>
              <a:rPr lang="en-US" sz="2000" dirty="0" err="1" smtClean="0"/>
              <a:t>anginal</a:t>
            </a:r>
            <a:r>
              <a:rPr lang="en-US" sz="2000" dirty="0" smtClean="0"/>
              <a:t> symptoms because of post-transplantation cardiac </a:t>
            </a:r>
            <a:r>
              <a:rPr lang="en-US" sz="2000" dirty="0" err="1" smtClean="0"/>
              <a:t>denervation</a:t>
            </a:r>
            <a:r>
              <a:rPr lang="en-US" sz="2000" dirty="0" smtClean="0"/>
              <a:t>.</a:t>
            </a:r>
          </a:p>
          <a:p>
            <a:endParaRPr lang="en-US" sz="2000" dirty="0" smtClean="0"/>
          </a:p>
          <a:p>
            <a:r>
              <a:rPr lang="en-US" sz="2000" dirty="0" smtClean="0"/>
              <a:t> </a:t>
            </a:r>
            <a:r>
              <a:rPr lang="en-US" sz="2000" dirty="0" smtClean="0"/>
              <a:t>G</a:t>
            </a:r>
            <a:r>
              <a:rPr lang="en-US" sz="2000" dirty="0" smtClean="0"/>
              <a:t>raft </a:t>
            </a:r>
            <a:r>
              <a:rPr lang="en-US" sz="2000" dirty="0" smtClean="0"/>
              <a:t>coronary disease is concentric and diffuse, not only affecting the proximal </a:t>
            </a:r>
            <a:r>
              <a:rPr lang="en-US" sz="2000" dirty="0" err="1" smtClean="0"/>
              <a:t>epicardial</a:t>
            </a:r>
            <a:r>
              <a:rPr lang="en-US" sz="2000" dirty="0" smtClean="0"/>
              <a:t> coronary vessels but also penetrating smaller </a:t>
            </a:r>
            <a:r>
              <a:rPr lang="en-US" sz="2000" dirty="0" err="1" smtClean="0"/>
              <a:t>intramyocardial</a:t>
            </a:r>
            <a:r>
              <a:rPr lang="en-US" sz="2000" dirty="0" smtClean="0"/>
              <a:t> branches. </a:t>
            </a:r>
          </a:p>
          <a:p>
            <a:endParaRPr lang="en-US" sz="2000" dirty="0" smtClean="0"/>
          </a:p>
          <a:p>
            <a:r>
              <a:rPr lang="en-US" sz="2000" dirty="0" smtClean="0"/>
              <a:t>Coronary </a:t>
            </a:r>
            <a:r>
              <a:rPr lang="en-US" sz="2000" dirty="0" smtClean="0"/>
              <a:t>angiogram consistently </a:t>
            </a:r>
            <a:r>
              <a:rPr lang="en-US" sz="2000" dirty="0" smtClean="0"/>
              <a:t>underestimates the degree of transplantation arteriosclerosis.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tretch>
            <a:fillRect/>
          </a:stretch>
        </p:blipFill>
        <p:spPr bwMode="auto">
          <a:xfrm>
            <a:off x="1179875" y="1295400"/>
            <a:ext cx="6821125" cy="46852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Structure Of Normal Artery</a:t>
            </a:r>
            <a:endParaRPr lang="en-US" dirty="0"/>
          </a:p>
        </p:txBody>
      </p:sp>
      <p:sp>
        <p:nvSpPr>
          <p:cNvPr id="3" name="Content Placeholder 2"/>
          <p:cNvSpPr>
            <a:spLocks noGrp="1"/>
          </p:cNvSpPr>
          <p:nvPr>
            <p:ph idx="1"/>
          </p:nvPr>
        </p:nvSpPr>
        <p:spPr>
          <a:xfrm>
            <a:off x="0" y="1219200"/>
            <a:ext cx="9144000" cy="5638800"/>
          </a:xfrm>
        </p:spPr>
        <p:txBody>
          <a:bodyPr>
            <a:normAutofit fontScale="62500" lnSpcReduction="20000"/>
          </a:bodyPr>
          <a:lstStyle/>
          <a:p>
            <a:pPr>
              <a:buNone/>
            </a:pPr>
            <a:r>
              <a:rPr lang="en-US" sz="3800" dirty="0" smtClean="0">
                <a:solidFill>
                  <a:schemeClr val="accent6">
                    <a:lumMod val="60000"/>
                    <a:lumOff val="40000"/>
                  </a:schemeClr>
                </a:solidFill>
              </a:rPr>
              <a:t>Cell Types Composing The Normal Artery :</a:t>
            </a:r>
          </a:p>
          <a:p>
            <a:pPr>
              <a:buNone/>
            </a:pPr>
            <a:endParaRPr lang="en-US" sz="3800" dirty="0" smtClean="0"/>
          </a:p>
          <a:p>
            <a:pPr marL="742950" indent="-742950">
              <a:buFont typeface="+mj-lt"/>
              <a:buAutoNum type="arabicPeriod"/>
            </a:pPr>
            <a:r>
              <a:rPr lang="en-US" sz="3800" dirty="0" smtClean="0">
                <a:solidFill>
                  <a:schemeClr val="accent6">
                    <a:lumMod val="60000"/>
                    <a:lumOff val="40000"/>
                  </a:schemeClr>
                </a:solidFill>
              </a:rPr>
              <a:t>Endothelial Cells (ECs) :</a:t>
            </a:r>
          </a:p>
          <a:p>
            <a:pPr marL="914400" lvl="1" indent="-514350"/>
            <a:r>
              <a:rPr lang="en-US" dirty="0" smtClean="0"/>
              <a:t>ECs constitutes </a:t>
            </a:r>
            <a:r>
              <a:rPr lang="en-US" dirty="0"/>
              <a:t>the crucial contact surface with blood. </a:t>
            </a:r>
            <a:endParaRPr lang="en-US" dirty="0" smtClean="0"/>
          </a:p>
          <a:p>
            <a:pPr marL="914400" lvl="1" indent="-514350"/>
            <a:endParaRPr lang="en-US" dirty="0" smtClean="0"/>
          </a:p>
          <a:p>
            <a:pPr marL="914400" lvl="1" indent="-514350"/>
            <a:r>
              <a:rPr lang="en-US" dirty="0" smtClean="0"/>
              <a:t>One </a:t>
            </a:r>
            <a:r>
              <a:rPr lang="en-US" dirty="0"/>
              <a:t>of the only surfaces, either natural or synthetic, that can maintain blood in a liquid state during protracted contact </a:t>
            </a:r>
            <a:r>
              <a:rPr lang="en-US" dirty="0" smtClean="0"/>
              <a:t>.</a:t>
            </a:r>
          </a:p>
          <a:p>
            <a:pPr marL="914400" lvl="1" indent="-514350"/>
            <a:endParaRPr lang="en-US" dirty="0" smtClean="0"/>
          </a:p>
          <a:p>
            <a:pPr marL="914400" lvl="1" indent="-514350"/>
            <a:r>
              <a:rPr lang="en-US" dirty="0" smtClean="0"/>
              <a:t>Partly due to expression of </a:t>
            </a:r>
            <a:r>
              <a:rPr lang="en-US" dirty="0" err="1"/>
              <a:t>heparan</a:t>
            </a:r>
            <a:r>
              <a:rPr lang="en-US" dirty="0"/>
              <a:t> </a:t>
            </a:r>
            <a:r>
              <a:rPr lang="en-US" dirty="0" smtClean="0"/>
              <a:t>sulfate which serves </a:t>
            </a:r>
            <a:r>
              <a:rPr lang="en-US" dirty="0"/>
              <a:t>as </a:t>
            </a:r>
            <a:r>
              <a:rPr lang="en-US" dirty="0" smtClean="0"/>
              <a:t>cofactor </a:t>
            </a:r>
            <a:r>
              <a:rPr lang="en-US" dirty="0"/>
              <a:t>for </a:t>
            </a:r>
            <a:r>
              <a:rPr lang="en-US" dirty="0" err="1" smtClean="0"/>
              <a:t>antithrombinIII</a:t>
            </a:r>
            <a:r>
              <a:rPr lang="en-US" dirty="0" smtClean="0"/>
              <a:t>.</a:t>
            </a:r>
          </a:p>
          <a:p>
            <a:pPr marL="914400" lvl="1" indent="-514350"/>
            <a:endParaRPr lang="en-US" dirty="0"/>
          </a:p>
          <a:p>
            <a:pPr marL="914400" lvl="1" indent="-514350"/>
            <a:r>
              <a:rPr lang="en-US" dirty="0" smtClean="0"/>
              <a:t>They also contain </a:t>
            </a:r>
            <a:r>
              <a:rPr lang="en-US" dirty="0" err="1"/>
              <a:t>thrombomodulin</a:t>
            </a:r>
            <a:r>
              <a:rPr lang="en-US" dirty="0"/>
              <a:t>, which binds thrombin molecules and can exert antithrombotic properties by activating proteins S and C. </a:t>
            </a:r>
            <a:endParaRPr lang="en-US" dirty="0" smtClean="0"/>
          </a:p>
          <a:p>
            <a:pPr marL="914400" lvl="1" indent="-514350"/>
            <a:endParaRPr lang="en-US" dirty="0" smtClean="0"/>
          </a:p>
          <a:p>
            <a:pPr marL="914400" lvl="1" indent="-514350"/>
            <a:r>
              <a:rPr lang="en-US" dirty="0" smtClean="0"/>
              <a:t>Possesses </a:t>
            </a:r>
            <a:r>
              <a:rPr lang="en-US" dirty="0"/>
              <a:t>potent </a:t>
            </a:r>
            <a:r>
              <a:rPr lang="en-US" dirty="0" err="1"/>
              <a:t>fibrinolytic</a:t>
            </a:r>
            <a:r>
              <a:rPr lang="en-US" dirty="0"/>
              <a:t> mechanisms </a:t>
            </a:r>
            <a:r>
              <a:rPr lang="en-US" dirty="0" smtClean="0"/>
              <a:t>as they can </a:t>
            </a:r>
            <a:r>
              <a:rPr lang="en-US" dirty="0"/>
              <a:t>produce both tissue and </a:t>
            </a:r>
            <a:r>
              <a:rPr lang="en-US" dirty="0" err="1"/>
              <a:t>urokinase</a:t>
            </a:r>
            <a:r>
              <a:rPr lang="en-US" dirty="0"/>
              <a:t>-type </a:t>
            </a:r>
            <a:r>
              <a:rPr lang="en-US" dirty="0" err="1"/>
              <a:t>plasminogen</a:t>
            </a:r>
            <a:r>
              <a:rPr lang="en-US" dirty="0"/>
              <a:t> activators. </a:t>
            </a:r>
            <a:endParaRPr lang="en-US" dirty="0" smtClean="0"/>
          </a:p>
          <a:p>
            <a:pPr marL="914400" lvl="1" indent="-514350"/>
            <a:endParaRPr lang="en-US" dirty="0" smtClean="0"/>
          </a:p>
          <a:p>
            <a:pPr marL="914400" lvl="1" indent="-514350"/>
            <a:r>
              <a:rPr lang="en-US" dirty="0" smtClean="0"/>
              <a:t>They have </a:t>
            </a:r>
            <a:r>
              <a:rPr lang="en-US" dirty="0"/>
              <a:t>a common origin but acquire bed-specific characteristics during </a:t>
            </a:r>
            <a:r>
              <a:rPr lang="en-US" dirty="0" smtClean="0"/>
              <a:t>development</a:t>
            </a:r>
            <a:r>
              <a:rPr lang="en-US" dirty="0"/>
              <a:t> </a:t>
            </a:r>
            <a:r>
              <a:rPr lang="en-US" dirty="0" smtClean="0"/>
              <a:t>because </a:t>
            </a:r>
            <a:r>
              <a:rPr lang="en-US" dirty="0"/>
              <a:t>the signals they encounter during vessel development differ.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4525963"/>
          </a:xfrm>
        </p:spPr>
        <p:txBody>
          <a:bodyPr>
            <a:noAutofit/>
          </a:bodyPr>
          <a:lstStyle/>
          <a:p>
            <a:r>
              <a:rPr lang="en-US" sz="2000" dirty="0" smtClean="0"/>
              <a:t>Even in absence of traditional risk factors, there is risk for development of accelerated arteriosclerosis. </a:t>
            </a:r>
          </a:p>
          <a:p>
            <a:endParaRPr lang="en-US" sz="2000" dirty="0" smtClean="0"/>
          </a:p>
          <a:p>
            <a:r>
              <a:rPr lang="en-US" sz="2000" dirty="0" smtClean="0"/>
              <a:t>Suggests that </a:t>
            </a:r>
            <a:r>
              <a:rPr lang="en-US" sz="2000" dirty="0" err="1" smtClean="0"/>
              <a:t>pathophysiology</a:t>
            </a:r>
            <a:r>
              <a:rPr lang="en-US" sz="2000" dirty="0" smtClean="0"/>
              <a:t> of this form of accelerated arteriosclerosis differs from that of typical atherosclerosis. </a:t>
            </a:r>
          </a:p>
          <a:p>
            <a:endParaRPr lang="en-US" sz="2000" dirty="0" smtClean="0"/>
          </a:p>
          <a:p>
            <a:r>
              <a:rPr lang="en-US" sz="2000" dirty="0" smtClean="0"/>
              <a:t>Selective involvement of engrafted vessels, suggests that immunologic differences between the host and recipient vessels might contribute to pathogenesis of this disease. </a:t>
            </a:r>
          </a:p>
          <a:p>
            <a:endParaRPr lang="en-US" sz="2000" dirty="0" smtClean="0"/>
          </a:p>
          <a:p>
            <a:r>
              <a:rPr lang="en-US" sz="2000" dirty="0" smtClean="0"/>
              <a:t>At the other extreme, patients with homozygous familial hypercholesterolemia can develop fatal atherosclerosis in the first decade of life solely as a result of an elevation in LDL. </a:t>
            </a:r>
          </a:p>
          <a:p>
            <a:endParaRPr lang="en-US" sz="2000" dirty="0" smtClean="0"/>
          </a:p>
          <a:p>
            <a:r>
              <a:rPr lang="en-US" sz="2000" dirty="0" smtClean="0"/>
              <a:t>Analysis of usual atherosclerotic lesions shows evidence for a chronic immune response and lipid accumulation. </a:t>
            </a:r>
          </a:p>
          <a:p>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tretch>
            <a:fillRect/>
          </a:stretch>
        </p:blipFill>
        <p:spPr bwMode="auto">
          <a:xfrm>
            <a:off x="702130" y="914400"/>
            <a:ext cx="7756070" cy="5333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4525963"/>
          </a:xfrm>
        </p:spPr>
        <p:txBody>
          <a:bodyPr>
            <a:noAutofit/>
          </a:bodyPr>
          <a:lstStyle/>
          <a:p>
            <a:pPr>
              <a:buNone/>
            </a:pPr>
            <a:r>
              <a:rPr lang="en-US" sz="2400" dirty="0" err="1" smtClean="0">
                <a:solidFill>
                  <a:schemeClr val="accent6">
                    <a:lumMod val="60000"/>
                    <a:lumOff val="40000"/>
                  </a:schemeClr>
                </a:solidFill>
              </a:rPr>
              <a:t>Aneurysmal</a:t>
            </a:r>
            <a:r>
              <a:rPr lang="en-US" sz="2400" dirty="0" smtClean="0">
                <a:solidFill>
                  <a:schemeClr val="accent6">
                    <a:lumMod val="60000"/>
                    <a:lumOff val="40000"/>
                  </a:schemeClr>
                </a:solidFill>
              </a:rPr>
              <a:t> Disease :</a:t>
            </a:r>
          </a:p>
          <a:p>
            <a:endParaRPr lang="en-US" sz="2000" dirty="0" smtClean="0"/>
          </a:p>
          <a:p>
            <a:r>
              <a:rPr lang="en-US" sz="2000" dirty="0" smtClean="0"/>
              <a:t>Atherosclerosis also produces </a:t>
            </a:r>
            <a:r>
              <a:rPr lang="en-US" sz="2000" dirty="0" err="1" smtClean="0"/>
              <a:t>aneurysmal</a:t>
            </a:r>
            <a:r>
              <a:rPr lang="en-US" sz="2000" dirty="0" smtClean="0"/>
              <a:t> disease.</a:t>
            </a:r>
          </a:p>
          <a:p>
            <a:endParaRPr lang="en-US" sz="2000" dirty="0" smtClean="0"/>
          </a:p>
          <a:p>
            <a:r>
              <a:rPr lang="en-US" sz="2000" dirty="0" smtClean="0"/>
              <a:t>In particular, </a:t>
            </a:r>
            <a:r>
              <a:rPr lang="en-US" sz="2000" dirty="0" err="1" smtClean="0"/>
              <a:t>aneurysmal</a:t>
            </a:r>
            <a:r>
              <a:rPr lang="en-US" sz="2000" dirty="0" smtClean="0"/>
              <a:t> disease characteristically affects </a:t>
            </a:r>
            <a:r>
              <a:rPr lang="en-US" sz="2000" dirty="0" err="1" smtClean="0"/>
              <a:t>infrarenal</a:t>
            </a:r>
            <a:r>
              <a:rPr lang="en-US" sz="2000" dirty="0" smtClean="0"/>
              <a:t> abdominal aorta.</a:t>
            </a:r>
          </a:p>
          <a:p>
            <a:endParaRPr lang="en-US" sz="2000" dirty="0" smtClean="0"/>
          </a:p>
          <a:p>
            <a:r>
              <a:rPr lang="en-US" sz="2000" dirty="0" smtClean="0"/>
              <a:t>Because of absence of </a:t>
            </a:r>
            <a:r>
              <a:rPr lang="en-US" sz="2000" dirty="0" err="1" smtClean="0"/>
              <a:t>vasa</a:t>
            </a:r>
            <a:r>
              <a:rPr lang="en-US" sz="2000" dirty="0" smtClean="0"/>
              <a:t> </a:t>
            </a:r>
            <a:r>
              <a:rPr lang="en-US" sz="2000" dirty="0" err="1" smtClean="0"/>
              <a:t>vasorum</a:t>
            </a:r>
            <a:r>
              <a:rPr lang="en-US" sz="2000" dirty="0" smtClean="0"/>
              <a:t>, relative lack of blood supply to tunica media in this portion of the abdominal aorta might explain the regional susceptibility. </a:t>
            </a:r>
          </a:p>
          <a:p>
            <a:endParaRPr lang="en-US" sz="2000" dirty="0" smtClean="0"/>
          </a:p>
          <a:p>
            <a:r>
              <a:rPr lang="en-US" sz="2000" dirty="0" smtClean="0"/>
              <a:t>L</a:t>
            </a:r>
            <a:r>
              <a:rPr lang="en-US" sz="2000" dirty="0" smtClean="0"/>
              <a:t>umbar </a:t>
            </a:r>
            <a:r>
              <a:rPr lang="en-US" sz="2000" dirty="0" err="1" smtClean="0"/>
              <a:t>lordosis</a:t>
            </a:r>
            <a:r>
              <a:rPr lang="en-US" sz="2000" dirty="0" smtClean="0"/>
              <a:t> may alter the hydrodynamics of blood flow in the distal aorta, yielding flow disturbances that may promote lesion formation.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dirty="0" err="1" smtClean="0"/>
              <a:t>Transmural</a:t>
            </a:r>
            <a:r>
              <a:rPr lang="en-US" sz="2000" dirty="0" smtClean="0"/>
              <a:t> destruction of the arterial architecture occurs in </a:t>
            </a:r>
            <a:r>
              <a:rPr lang="en-US" sz="2000" dirty="0" err="1" smtClean="0"/>
              <a:t>aneurysmal</a:t>
            </a:r>
            <a:r>
              <a:rPr lang="en-US" sz="2000" dirty="0" smtClean="0"/>
              <a:t> disease. </a:t>
            </a:r>
          </a:p>
          <a:p>
            <a:endParaRPr lang="en-US" sz="2000" dirty="0" smtClean="0"/>
          </a:p>
          <a:p>
            <a:r>
              <a:rPr lang="en-US" sz="2000" dirty="0" smtClean="0"/>
              <a:t>Medial SMCs, usually well preserved in typical </a:t>
            </a:r>
            <a:r>
              <a:rPr lang="en-US" sz="2000" dirty="0" err="1" smtClean="0"/>
              <a:t>stenotic</a:t>
            </a:r>
            <a:r>
              <a:rPr lang="en-US" sz="2000" dirty="0" smtClean="0"/>
              <a:t> lesions, are notable for their paucity in media of advanced aortic aneurysms.</a:t>
            </a:r>
          </a:p>
          <a:p>
            <a:endParaRPr lang="en-US" sz="2000" dirty="0" smtClean="0"/>
          </a:p>
          <a:p>
            <a:r>
              <a:rPr lang="en-US" sz="2000" dirty="0" smtClean="0"/>
              <a:t>Widespread destruction of elastic </a:t>
            </a:r>
            <a:r>
              <a:rPr lang="en-US" sz="2000" dirty="0" err="1" smtClean="0"/>
              <a:t>laminae</a:t>
            </a:r>
            <a:r>
              <a:rPr lang="en-US" sz="2000" dirty="0" smtClean="0"/>
              <a:t> suggests a role for degradation of </a:t>
            </a:r>
            <a:r>
              <a:rPr lang="en-US" sz="2000" dirty="0" err="1" smtClean="0"/>
              <a:t>elastin</a:t>
            </a:r>
            <a:r>
              <a:rPr lang="en-US" sz="2000" dirty="0" smtClean="0"/>
              <a:t>, collagen, and other constituents of the arterial ECM. </a:t>
            </a:r>
          </a:p>
          <a:p>
            <a:endParaRPr lang="en-US" sz="2000" dirty="0" smtClean="0"/>
          </a:p>
          <a:p>
            <a:r>
              <a:rPr lang="en-US" sz="2000" dirty="0" smtClean="0"/>
              <a:t>A</a:t>
            </a:r>
            <a:r>
              <a:rPr lang="en-US" sz="2000" dirty="0" smtClean="0"/>
              <a:t>ortic </a:t>
            </a:r>
            <a:r>
              <a:rPr lang="en-US" sz="2000" dirty="0" smtClean="0"/>
              <a:t>aneurysms </a:t>
            </a:r>
            <a:r>
              <a:rPr lang="en-US" sz="2000" dirty="0" smtClean="0"/>
              <a:t> also show </a:t>
            </a:r>
            <a:r>
              <a:rPr lang="en-US" sz="2000" dirty="0" smtClean="0"/>
              <a:t>evidence for considerable inflammation, particularly in the adventitia. </a:t>
            </a:r>
          </a:p>
          <a:p>
            <a:endParaRPr lang="en-US" sz="2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r>
              <a:rPr lang="en-US" sz="7200" dirty="0" smtClean="0"/>
              <a:t>THANK YOU</a:t>
            </a:r>
            <a:endParaRPr lang="en-US" sz="7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143000" y="533400"/>
            <a:ext cx="7135503" cy="57672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685800"/>
            <a:ext cx="9144000" cy="6553200"/>
          </a:xfrm>
        </p:spPr>
        <p:txBody>
          <a:bodyPr>
            <a:normAutofit/>
          </a:bodyPr>
          <a:lstStyle/>
          <a:p>
            <a:pPr marL="514350" indent="-514350">
              <a:buNone/>
            </a:pPr>
            <a:r>
              <a:rPr lang="en-US" sz="2400" dirty="0" smtClean="0">
                <a:solidFill>
                  <a:schemeClr val="accent6">
                    <a:lumMod val="60000"/>
                    <a:lumOff val="40000"/>
                  </a:schemeClr>
                </a:solidFill>
              </a:rPr>
              <a:t>2.  Smooth Muscle Cells (SMCs) :</a:t>
            </a:r>
          </a:p>
          <a:p>
            <a:pPr marL="914400" lvl="1" indent="-514350"/>
            <a:r>
              <a:rPr lang="en-US" sz="2000" dirty="0" smtClean="0"/>
              <a:t>2</a:t>
            </a:r>
            <a:r>
              <a:rPr lang="en-US" sz="2000" baseline="30000" dirty="0" smtClean="0"/>
              <a:t>nd</a:t>
            </a:r>
            <a:r>
              <a:rPr lang="en-US" sz="2000" dirty="0" smtClean="0"/>
              <a:t> major cell type of the normal arterial wall. </a:t>
            </a:r>
          </a:p>
          <a:p>
            <a:pPr marL="914400" lvl="1" indent="-514350"/>
            <a:endParaRPr lang="en-US" sz="2000" dirty="0" smtClean="0"/>
          </a:p>
          <a:p>
            <a:pPr marL="914400" lvl="1" indent="-514350"/>
            <a:r>
              <a:rPr lang="en-US" sz="2000" dirty="0" smtClean="0"/>
              <a:t>These cells contract and relax and thus control blood flow through various arterial beds, generally at the level of the muscular arterioles.</a:t>
            </a:r>
          </a:p>
          <a:p>
            <a:pPr marL="914400" lvl="1" indent="-514350"/>
            <a:endParaRPr lang="en-US" sz="2000" dirty="0" smtClean="0"/>
          </a:p>
          <a:p>
            <a:pPr marL="914400" lvl="1" indent="-514350"/>
            <a:r>
              <a:rPr lang="en-US" sz="2000" dirty="0" smtClean="0"/>
              <a:t>SMCs synthesizes bulk of complex arterial extracellular matrix (ECM) that plays key role in homeostasis and in formation and complication of atherosclerotic lesions. </a:t>
            </a:r>
          </a:p>
          <a:p>
            <a:pPr marL="914400" lvl="1" indent="-514350"/>
            <a:endParaRPr lang="en-US" sz="2000" dirty="0" smtClean="0"/>
          </a:p>
          <a:p>
            <a:pPr marL="914400" lvl="1" indent="-514350"/>
            <a:r>
              <a:rPr lang="en-US" sz="2000" dirty="0" smtClean="0"/>
              <a:t>They can migrate and proliferate, contributing to the formation of </a:t>
            </a:r>
            <a:r>
              <a:rPr lang="en-US" sz="2000" dirty="0" err="1" smtClean="0"/>
              <a:t>intimal</a:t>
            </a:r>
            <a:r>
              <a:rPr lang="en-US" sz="2000" dirty="0" smtClean="0"/>
              <a:t> </a:t>
            </a:r>
            <a:r>
              <a:rPr lang="en-US" sz="2000" dirty="0" err="1" smtClean="0"/>
              <a:t>hyperplastic</a:t>
            </a:r>
            <a:r>
              <a:rPr lang="en-US" sz="2000" dirty="0" smtClean="0"/>
              <a:t> lesions, including atherosclerosis, </a:t>
            </a:r>
            <a:r>
              <a:rPr lang="en-US" sz="2000" dirty="0" err="1" smtClean="0"/>
              <a:t>restenosis</a:t>
            </a:r>
            <a:r>
              <a:rPr lang="en-US" sz="2000" dirty="0" smtClean="0"/>
              <a:t>, in-stent </a:t>
            </a:r>
            <a:r>
              <a:rPr lang="en-US" sz="2000" dirty="0" err="1" smtClean="0"/>
              <a:t>stenosis</a:t>
            </a:r>
            <a:r>
              <a:rPr lang="en-US" sz="2000" dirty="0" smtClean="0"/>
              <a:t> after PCI or </a:t>
            </a:r>
            <a:r>
              <a:rPr lang="en-US" sz="2000" dirty="0" err="1" smtClean="0"/>
              <a:t>anastomotic</a:t>
            </a:r>
            <a:r>
              <a:rPr lang="en-US" sz="2000" dirty="0" smtClean="0"/>
              <a:t> hyperplasia complicating vein grafts. </a:t>
            </a:r>
          </a:p>
          <a:p>
            <a:pPr marL="914400" lvl="1" indent="-514350"/>
            <a:endParaRPr lang="en-US" sz="2000" dirty="0" smtClean="0"/>
          </a:p>
          <a:p>
            <a:pPr marL="914400" lvl="1" indent="-514350"/>
            <a:r>
              <a:rPr lang="en-US" sz="2000" dirty="0" smtClean="0"/>
              <a:t>Death of SMCs may promote destabilization of </a:t>
            </a:r>
            <a:r>
              <a:rPr lang="en-US" sz="2000" dirty="0" err="1" smtClean="0"/>
              <a:t>atheromatous</a:t>
            </a:r>
            <a:r>
              <a:rPr lang="en-US" sz="2000" dirty="0" smtClean="0"/>
              <a:t> plaques or favor </a:t>
            </a:r>
            <a:r>
              <a:rPr lang="en-US" sz="2000" dirty="0" err="1" smtClean="0"/>
              <a:t>ectatic</a:t>
            </a:r>
            <a:r>
              <a:rPr lang="en-US" sz="2000" dirty="0" smtClean="0"/>
              <a:t> remodeling.</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dirty="0" smtClean="0"/>
              <a:t>In contrast to ECs, SMCs can arise from many sources.</a:t>
            </a:r>
          </a:p>
          <a:p>
            <a:endParaRPr lang="en-US" sz="2000" dirty="0" smtClean="0"/>
          </a:p>
          <a:p>
            <a:r>
              <a:rPr lang="en-US" sz="2000" dirty="0" smtClean="0"/>
              <a:t>Heterogeneity of SMCs may have direct clinical implications for understanding several common observations:</a:t>
            </a:r>
          </a:p>
          <a:p>
            <a:endParaRPr lang="en-US" sz="2000" dirty="0" smtClean="0"/>
          </a:p>
          <a:p>
            <a:pPr marL="571500" indent="-571500">
              <a:buFont typeface="+mj-lt"/>
              <a:buAutoNum type="romanUcPeriod"/>
            </a:pPr>
            <a:r>
              <a:rPr lang="en-US" sz="2000" dirty="0" smtClean="0"/>
              <a:t>Propensity of certain arteries/regions of arteries to develop </a:t>
            </a:r>
          </a:p>
          <a:p>
            <a:pPr marL="1028700" lvl="1" indent="-571500"/>
            <a:r>
              <a:rPr lang="en-US" sz="2000" dirty="0" smtClean="0"/>
              <a:t>Atherosclerosis or heightened responses to injury (e.g., </a:t>
            </a:r>
            <a:r>
              <a:rPr lang="en-US" sz="2000" dirty="0" err="1" smtClean="0"/>
              <a:t>prox</a:t>
            </a:r>
            <a:r>
              <a:rPr lang="en-US" sz="2000" dirty="0" smtClean="0"/>
              <a:t> LAD)</a:t>
            </a:r>
          </a:p>
          <a:p>
            <a:pPr marL="1028700" lvl="1" indent="-571500"/>
            <a:r>
              <a:rPr lang="en-US" sz="2000" dirty="0" smtClean="0"/>
              <a:t>Medial degeneration (e.g., proximal aorta in </a:t>
            </a:r>
            <a:r>
              <a:rPr lang="en-US" sz="2000" dirty="0" err="1" smtClean="0"/>
              <a:t>Marfan’s</a:t>
            </a:r>
            <a:r>
              <a:rPr lang="en-US" sz="2000" dirty="0" smtClean="0"/>
              <a:t> disease)</a:t>
            </a:r>
          </a:p>
          <a:p>
            <a:pPr marL="1028700" lvl="1" indent="-571500">
              <a:buNone/>
            </a:pPr>
            <a:endParaRPr lang="en-US" sz="2000" dirty="0" smtClean="0"/>
          </a:p>
          <a:p>
            <a:pPr marL="571500" indent="-571500">
              <a:buFont typeface="+mj-lt"/>
              <a:buAutoNum type="romanUcPeriod"/>
            </a:pPr>
            <a:r>
              <a:rPr lang="en-US" sz="2000" dirty="0" smtClean="0"/>
              <a:t>Differential responses of SMCs to regulators of ECM production explains why manifestations of defects in </a:t>
            </a:r>
            <a:r>
              <a:rPr lang="en-US" sz="2000" dirty="0" err="1" smtClean="0"/>
              <a:t>fibrillin</a:t>
            </a:r>
            <a:r>
              <a:rPr lang="en-US" sz="2000" dirty="0" smtClean="0"/>
              <a:t> and </a:t>
            </a:r>
            <a:r>
              <a:rPr lang="en-US" sz="2000" dirty="0" err="1" smtClean="0"/>
              <a:t>elastin</a:t>
            </a:r>
            <a:r>
              <a:rPr lang="en-US" sz="2000" dirty="0" smtClean="0"/>
              <a:t> characteristically occur locally in </a:t>
            </a:r>
            <a:r>
              <a:rPr lang="en-US" sz="2000" dirty="0" err="1" smtClean="0"/>
              <a:t>Asc</a:t>
            </a:r>
            <a:r>
              <a:rPr lang="en-US" sz="2000" dirty="0" smtClean="0"/>
              <a:t>. aorta .</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Embryologic Origin Of SMCs</a:t>
            </a:r>
            <a:endParaRPr lang="en-US" dirty="0"/>
          </a:p>
        </p:txBody>
      </p:sp>
      <p:pic>
        <p:nvPicPr>
          <p:cNvPr id="2050" name="Picture 2"/>
          <p:cNvPicPr>
            <a:picLocks noGrp="1" noChangeAspect="1" noChangeArrowheads="1"/>
          </p:cNvPicPr>
          <p:nvPr>
            <p:ph idx="1"/>
          </p:nvPr>
        </p:nvPicPr>
        <p:blipFill>
          <a:blip r:embed="rId2"/>
          <a:stretch>
            <a:fillRect/>
          </a:stretch>
        </p:blipFill>
        <p:spPr bwMode="auto">
          <a:xfrm>
            <a:off x="1912502" y="1676400"/>
            <a:ext cx="5478898"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TotalTime>
  <Words>3713</Words>
  <Application>Microsoft Office PowerPoint</Application>
  <PresentationFormat>On-screen Show (4:3)</PresentationFormat>
  <Paragraphs>427</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VASCULAR BIOLOGY OF ATHEROMA </vt:lpstr>
      <vt:lpstr>History </vt:lpstr>
      <vt:lpstr>Interesting Facts </vt:lpstr>
      <vt:lpstr>Slide 4</vt:lpstr>
      <vt:lpstr>Structure Of Normal Artery</vt:lpstr>
      <vt:lpstr>Slide 6</vt:lpstr>
      <vt:lpstr>Slide 7</vt:lpstr>
      <vt:lpstr>Slide 8</vt:lpstr>
      <vt:lpstr>Differential Embryologic Origin Of SMCs</vt:lpstr>
      <vt:lpstr>Slide 10</vt:lpstr>
      <vt:lpstr>Slide 11</vt:lpstr>
      <vt:lpstr>Slide 12</vt:lpstr>
      <vt:lpstr>Slide 13</vt:lpstr>
      <vt:lpstr>Slide 14</vt:lpstr>
      <vt:lpstr>Slide 15</vt:lpstr>
      <vt:lpstr>Initiation Of Atherosclerosis</vt:lpstr>
      <vt:lpstr>Evaluation Of Atherosclerotic Plaque</vt:lpstr>
      <vt:lpstr>Slide 18</vt:lpstr>
      <vt:lpstr>Slide 19</vt:lpstr>
      <vt:lpstr>Slide 20</vt:lpstr>
      <vt:lpstr>Slide 21</vt:lpstr>
      <vt:lpstr>Slide 22</vt:lpstr>
      <vt:lpstr>Slide 23</vt:lpstr>
      <vt:lpstr>Slide 24</vt:lpstr>
      <vt:lpstr>Slide 25</vt:lpstr>
      <vt:lpstr>Evolution Of Atheroma </vt:lpstr>
      <vt:lpstr>Slide 27</vt:lpstr>
      <vt:lpstr>Slide 28</vt:lpstr>
      <vt:lpstr>Slide 29</vt:lpstr>
      <vt:lpstr>Slide 30</vt:lpstr>
      <vt:lpstr>Slide 31</vt:lpstr>
      <vt:lpstr>Slide 32</vt:lpstr>
      <vt:lpstr>Slide 33</vt:lpstr>
      <vt:lpstr>Slide 34</vt:lpstr>
      <vt:lpstr>Slide 35</vt:lpstr>
      <vt:lpstr>Slide 36</vt:lpstr>
      <vt:lpstr>Slide 37</vt:lpstr>
      <vt:lpstr>Complications Of Atherosclerosis</vt:lpstr>
      <vt:lpstr>Slide 39</vt:lpstr>
      <vt:lpstr>Slide 40</vt:lpstr>
      <vt:lpstr>Slide 41</vt:lpstr>
      <vt:lpstr>Slide 42</vt:lpstr>
      <vt:lpstr>Slide 43</vt:lpstr>
      <vt:lpstr>Slide 44</vt:lpstr>
      <vt:lpstr>Slide 45</vt:lpstr>
      <vt:lpstr>Special Cases Of Arteriosclerosis</vt:lpstr>
      <vt:lpstr>Slide 47</vt:lpstr>
      <vt:lpstr>Slide 48</vt:lpstr>
      <vt:lpstr>Slide 49</vt:lpstr>
      <vt:lpstr>Slide 50</vt:lpstr>
      <vt:lpstr>Slide 51</vt:lpstr>
      <vt:lpstr>Slide 52</vt:lpstr>
      <vt:lpstr>Slide 53</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74</cp:revision>
  <dcterms:created xsi:type="dcterms:W3CDTF">2016-04-03T09:50:06Z</dcterms:created>
  <dcterms:modified xsi:type="dcterms:W3CDTF">2016-10-16T15:08:36Z</dcterms:modified>
</cp:coreProperties>
</file>